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2" r:id="rId7"/>
    <p:sldId id="263" r:id="rId8"/>
    <p:sldId id="264" r:id="rId9"/>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725" y="53"/>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2800" b="0" i="0">
                <a:solidFill>
                  <a:srgbClr val="404040"/>
                </a:solidFill>
                <a:latin typeface="Calibri"/>
                <a:cs typeface="Calibri"/>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4000" b="0" i="0">
                <a:solidFill>
                  <a:srgbClr val="404040"/>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5/31/2024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0" i="0">
                <a:solidFill>
                  <a:srgbClr val="404040"/>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4000" b="0" i="0">
                <a:solidFill>
                  <a:srgbClr val="404040"/>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5/31/2024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0" i="0">
                <a:solidFill>
                  <a:srgbClr val="404040"/>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5/31/2024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0" i="0">
                <a:solidFill>
                  <a:srgbClr val="40404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5/31/2024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5/31/2024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6400799"/>
            <a:ext cx="12192000" cy="457200"/>
          </a:xfrm>
          <a:custGeom>
            <a:avLst/>
            <a:gdLst/>
            <a:ahLst/>
            <a:cxnLst/>
            <a:rect l="l" t="t" r="r" b="b"/>
            <a:pathLst>
              <a:path w="12192000" h="457200">
                <a:moveTo>
                  <a:pt x="12192000" y="0"/>
                </a:moveTo>
                <a:lnTo>
                  <a:pt x="0" y="0"/>
                </a:lnTo>
                <a:lnTo>
                  <a:pt x="0" y="457199"/>
                </a:lnTo>
                <a:lnTo>
                  <a:pt x="12192000" y="457199"/>
                </a:lnTo>
                <a:lnTo>
                  <a:pt x="12192000" y="0"/>
                </a:lnTo>
                <a:close/>
              </a:path>
            </a:pathLst>
          </a:custGeom>
          <a:solidFill>
            <a:srgbClr val="BC572C"/>
          </a:solidFill>
        </p:spPr>
        <p:txBody>
          <a:bodyPr wrap="square" lIns="0" tIns="0" rIns="0" bIns="0" rtlCol="0"/>
          <a:lstStyle/>
          <a:p>
            <a:endParaRPr/>
          </a:p>
        </p:txBody>
      </p:sp>
      <p:sp>
        <p:nvSpPr>
          <p:cNvPr id="17" name="bg object 17"/>
          <p:cNvSpPr/>
          <p:nvPr/>
        </p:nvSpPr>
        <p:spPr>
          <a:xfrm>
            <a:off x="0" y="6333744"/>
            <a:ext cx="12192000" cy="67310"/>
          </a:xfrm>
          <a:custGeom>
            <a:avLst/>
            <a:gdLst/>
            <a:ahLst/>
            <a:cxnLst/>
            <a:rect l="l" t="t" r="r" b="b"/>
            <a:pathLst>
              <a:path w="12192000" h="67310">
                <a:moveTo>
                  <a:pt x="12192000" y="0"/>
                </a:moveTo>
                <a:lnTo>
                  <a:pt x="0" y="0"/>
                </a:lnTo>
                <a:lnTo>
                  <a:pt x="0" y="67055"/>
                </a:lnTo>
                <a:lnTo>
                  <a:pt x="12192000" y="67055"/>
                </a:lnTo>
                <a:lnTo>
                  <a:pt x="12192000" y="0"/>
                </a:lnTo>
                <a:close/>
              </a:path>
            </a:pathLst>
          </a:custGeom>
          <a:solidFill>
            <a:srgbClr val="E38312"/>
          </a:solidFill>
        </p:spPr>
        <p:txBody>
          <a:bodyPr wrap="square" lIns="0" tIns="0" rIns="0" bIns="0" rtlCol="0"/>
          <a:lstStyle/>
          <a:p>
            <a:endParaRPr/>
          </a:p>
        </p:txBody>
      </p:sp>
      <p:sp>
        <p:nvSpPr>
          <p:cNvPr id="18" name="bg object 18"/>
          <p:cNvSpPr/>
          <p:nvPr/>
        </p:nvSpPr>
        <p:spPr>
          <a:xfrm>
            <a:off x="1194816" y="1737360"/>
            <a:ext cx="9966325" cy="0"/>
          </a:xfrm>
          <a:custGeom>
            <a:avLst/>
            <a:gdLst/>
            <a:ahLst/>
            <a:cxnLst/>
            <a:rect l="l" t="t" r="r" b="b"/>
            <a:pathLst>
              <a:path w="9966325">
                <a:moveTo>
                  <a:pt x="0" y="0"/>
                </a:moveTo>
                <a:lnTo>
                  <a:pt x="9966325" y="0"/>
                </a:lnTo>
              </a:path>
            </a:pathLst>
          </a:custGeom>
          <a:ln w="6096">
            <a:solidFill>
              <a:srgbClr val="7E7E7E"/>
            </a:solidFill>
          </a:ln>
        </p:spPr>
        <p:txBody>
          <a:bodyPr wrap="square" lIns="0" tIns="0" rIns="0" bIns="0" rtlCol="0"/>
          <a:lstStyle/>
          <a:p>
            <a:endParaRPr/>
          </a:p>
        </p:txBody>
      </p:sp>
      <p:sp>
        <p:nvSpPr>
          <p:cNvPr id="2" name="Holder 2"/>
          <p:cNvSpPr>
            <a:spLocks noGrp="1"/>
          </p:cNvSpPr>
          <p:nvPr>
            <p:ph type="title"/>
          </p:nvPr>
        </p:nvSpPr>
        <p:spPr>
          <a:xfrm>
            <a:off x="78739" y="457"/>
            <a:ext cx="9881107" cy="1235455"/>
          </a:xfrm>
          <a:prstGeom prst="rect">
            <a:avLst/>
          </a:prstGeom>
        </p:spPr>
        <p:txBody>
          <a:bodyPr wrap="square" lIns="0" tIns="0" rIns="0" bIns="0">
            <a:spAutoFit/>
          </a:bodyPr>
          <a:lstStyle>
            <a:lvl1pPr>
              <a:defRPr sz="2800" b="0" i="0">
                <a:solidFill>
                  <a:srgbClr val="404040"/>
                </a:solidFill>
                <a:latin typeface="Calibri"/>
                <a:cs typeface="Calibri"/>
              </a:defRPr>
            </a:lvl1pPr>
          </a:lstStyle>
          <a:p>
            <a:endParaRPr/>
          </a:p>
        </p:txBody>
      </p:sp>
      <p:sp>
        <p:nvSpPr>
          <p:cNvPr id="3" name="Holder 3"/>
          <p:cNvSpPr>
            <a:spLocks noGrp="1"/>
          </p:cNvSpPr>
          <p:nvPr>
            <p:ph type="body" idx="1"/>
          </p:nvPr>
        </p:nvSpPr>
        <p:spPr>
          <a:xfrm>
            <a:off x="1176019" y="1785569"/>
            <a:ext cx="9997440" cy="2832735"/>
          </a:xfrm>
          <a:prstGeom prst="rect">
            <a:avLst/>
          </a:prstGeom>
        </p:spPr>
        <p:txBody>
          <a:bodyPr wrap="square" lIns="0" tIns="0" rIns="0" bIns="0">
            <a:spAutoFit/>
          </a:bodyPr>
          <a:lstStyle>
            <a:lvl1pPr>
              <a:defRPr sz="4000" b="0" i="0">
                <a:solidFill>
                  <a:srgbClr val="404040"/>
                </a:solidFill>
                <a:latin typeface="Calibri"/>
                <a:cs typeface="Calibri"/>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5/31/2024</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398269" y="879729"/>
            <a:ext cx="9088755" cy="680720"/>
          </a:xfrm>
          <a:prstGeom prst="rect">
            <a:avLst/>
          </a:prstGeom>
        </p:spPr>
        <p:txBody>
          <a:bodyPr vert="horz" wrap="square" lIns="0" tIns="12065" rIns="0" bIns="0" rtlCol="0">
            <a:spAutoFit/>
          </a:bodyPr>
          <a:lstStyle/>
          <a:p>
            <a:pPr marL="12700">
              <a:lnSpc>
                <a:spcPct val="100000"/>
              </a:lnSpc>
              <a:spcBef>
                <a:spcPts val="95"/>
              </a:spcBef>
            </a:pPr>
            <a:r>
              <a:rPr sz="4300" b="1" spc="-50" dirty="0">
                <a:latin typeface="Calibri"/>
                <a:cs typeface="Calibri"/>
              </a:rPr>
              <a:t>Centre</a:t>
            </a:r>
            <a:r>
              <a:rPr sz="4300" b="1" spc="-204" dirty="0">
                <a:latin typeface="Calibri"/>
                <a:cs typeface="Calibri"/>
              </a:rPr>
              <a:t> </a:t>
            </a:r>
            <a:r>
              <a:rPr sz="4300" b="1" spc="-40" dirty="0">
                <a:latin typeface="Calibri"/>
                <a:cs typeface="Calibri"/>
              </a:rPr>
              <a:t>for</a:t>
            </a:r>
            <a:r>
              <a:rPr sz="4300" b="1" spc="-204" dirty="0">
                <a:latin typeface="Calibri"/>
                <a:cs typeface="Calibri"/>
              </a:rPr>
              <a:t> </a:t>
            </a:r>
            <a:r>
              <a:rPr sz="4300" b="1" spc="-55" dirty="0">
                <a:latin typeface="Calibri"/>
                <a:cs typeface="Calibri"/>
              </a:rPr>
              <a:t>Distance</a:t>
            </a:r>
            <a:r>
              <a:rPr sz="4300" b="1" spc="-175" dirty="0">
                <a:latin typeface="Calibri"/>
                <a:cs typeface="Calibri"/>
              </a:rPr>
              <a:t> </a:t>
            </a:r>
            <a:r>
              <a:rPr sz="4300" b="1" spc="-20" dirty="0">
                <a:latin typeface="Calibri"/>
                <a:cs typeface="Calibri"/>
              </a:rPr>
              <a:t>and</a:t>
            </a:r>
            <a:r>
              <a:rPr sz="4300" b="1" spc="-190" dirty="0">
                <a:latin typeface="Calibri"/>
                <a:cs typeface="Calibri"/>
              </a:rPr>
              <a:t> </a:t>
            </a:r>
            <a:r>
              <a:rPr sz="4300" b="1" spc="-35" dirty="0">
                <a:latin typeface="Calibri"/>
                <a:cs typeface="Calibri"/>
              </a:rPr>
              <a:t>Online</a:t>
            </a:r>
            <a:r>
              <a:rPr sz="4300" b="1" spc="-185" dirty="0">
                <a:latin typeface="Calibri"/>
                <a:cs typeface="Calibri"/>
              </a:rPr>
              <a:t> </a:t>
            </a:r>
            <a:r>
              <a:rPr sz="4300" b="1" spc="-35" dirty="0">
                <a:latin typeface="Calibri"/>
                <a:cs typeface="Calibri"/>
              </a:rPr>
              <a:t>Education</a:t>
            </a:r>
            <a:endParaRPr sz="4300" dirty="0">
              <a:latin typeface="Calibri"/>
              <a:cs typeface="Calibri"/>
            </a:endParaRPr>
          </a:p>
        </p:txBody>
      </p:sp>
      <p:sp>
        <p:nvSpPr>
          <p:cNvPr id="3" name="object 3"/>
          <p:cNvSpPr txBox="1"/>
          <p:nvPr/>
        </p:nvSpPr>
        <p:spPr>
          <a:xfrm>
            <a:off x="1285747" y="1677785"/>
            <a:ext cx="10562590" cy="3549048"/>
          </a:xfrm>
          <a:prstGeom prst="rect">
            <a:avLst/>
          </a:prstGeom>
        </p:spPr>
        <p:txBody>
          <a:bodyPr vert="horz" wrap="square" lIns="0" tIns="149225" rIns="0" bIns="0" rtlCol="0">
            <a:spAutoFit/>
          </a:bodyPr>
          <a:lstStyle/>
          <a:p>
            <a:pPr marR="104139" algn="ctr">
              <a:lnSpc>
                <a:spcPct val="100000"/>
              </a:lnSpc>
              <a:spcBef>
                <a:spcPts val="1175"/>
              </a:spcBef>
            </a:pPr>
            <a:r>
              <a:rPr sz="2800" b="1" u="sng" spc="-10" dirty="0">
                <a:solidFill>
                  <a:srgbClr val="404040"/>
                </a:solidFill>
                <a:uFill>
                  <a:solidFill>
                    <a:srgbClr val="404040"/>
                  </a:solidFill>
                </a:uFill>
                <a:latin typeface="Calibri"/>
                <a:cs typeface="Calibri"/>
              </a:rPr>
              <a:t>COURSE:</a:t>
            </a:r>
            <a:endParaRPr sz="2800" dirty="0">
              <a:latin typeface="Calibri"/>
              <a:cs typeface="Calibri"/>
            </a:endParaRPr>
          </a:p>
          <a:p>
            <a:pPr marR="103505" algn="ctr">
              <a:lnSpc>
                <a:spcPct val="100000"/>
              </a:lnSpc>
              <a:spcBef>
                <a:spcPts val="1080"/>
              </a:spcBef>
            </a:pPr>
            <a:r>
              <a:rPr lang="en-US" sz="2800" b="1" dirty="0">
                <a:solidFill>
                  <a:srgbClr val="404040"/>
                </a:solidFill>
                <a:latin typeface="Calibri"/>
                <a:cs typeface="Calibri"/>
              </a:rPr>
              <a:t>ORGANIZATIONAL BEHAVIOUR</a:t>
            </a:r>
            <a:endParaRPr sz="2800" dirty="0">
              <a:latin typeface="Calibri"/>
              <a:cs typeface="Calibri"/>
            </a:endParaRPr>
          </a:p>
          <a:p>
            <a:pPr marL="3948429">
              <a:lnSpc>
                <a:spcPct val="100000"/>
              </a:lnSpc>
              <a:spcBef>
                <a:spcPts val="1060"/>
              </a:spcBef>
            </a:pPr>
            <a:r>
              <a:rPr sz="2800" b="1" u="sng" dirty="0">
                <a:solidFill>
                  <a:srgbClr val="404040"/>
                </a:solidFill>
                <a:uFill>
                  <a:solidFill>
                    <a:srgbClr val="404040"/>
                  </a:solidFill>
                </a:uFill>
                <a:latin typeface="Calibri"/>
                <a:cs typeface="Calibri"/>
              </a:rPr>
              <a:t>Course</a:t>
            </a:r>
            <a:r>
              <a:rPr sz="2800" b="1" u="sng" spc="-95" dirty="0">
                <a:solidFill>
                  <a:srgbClr val="404040"/>
                </a:solidFill>
                <a:uFill>
                  <a:solidFill>
                    <a:srgbClr val="404040"/>
                  </a:solidFill>
                </a:uFill>
                <a:latin typeface="Calibri"/>
                <a:cs typeface="Calibri"/>
              </a:rPr>
              <a:t> </a:t>
            </a:r>
            <a:r>
              <a:rPr sz="2800" b="1" u="sng" spc="-10" dirty="0">
                <a:solidFill>
                  <a:srgbClr val="404040"/>
                </a:solidFill>
                <a:uFill>
                  <a:solidFill>
                    <a:srgbClr val="404040"/>
                  </a:solidFill>
                </a:uFill>
                <a:latin typeface="Calibri"/>
                <a:cs typeface="Calibri"/>
              </a:rPr>
              <a:t>Outcome:</a:t>
            </a:r>
            <a:endParaRPr sz="2800" dirty="0">
              <a:latin typeface="Calibri"/>
              <a:cs typeface="Calibri"/>
            </a:endParaRPr>
          </a:p>
          <a:p>
            <a:pPr marL="195580" marR="5080" indent="-182880">
              <a:lnSpc>
                <a:spcPts val="3030"/>
              </a:lnSpc>
              <a:spcBef>
                <a:spcPts val="450"/>
              </a:spcBef>
              <a:buClr>
                <a:srgbClr val="E38312"/>
              </a:buClr>
              <a:buChar char="◦"/>
              <a:tabLst>
                <a:tab pos="195580" algn="l"/>
                <a:tab pos="4320540" algn="l"/>
                <a:tab pos="8899525" algn="l"/>
              </a:tabLst>
            </a:pPr>
            <a:r>
              <a:rPr lang="en-US" sz="2800" dirty="0">
                <a:solidFill>
                  <a:srgbClr val="404040"/>
                </a:solidFill>
                <a:latin typeface="Calibri"/>
                <a:cs typeface="Calibri"/>
              </a:rPr>
              <a:t>Understand the role of organization behavior in organization success</a:t>
            </a:r>
          </a:p>
          <a:p>
            <a:pPr marL="195580" marR="5080" indent="-182880">
              <a:lnSpc>
                <a:spcPts val="3030"/>
              </a:lnSpc>
              <a:spcBef>
                <a:spcPts val="450"/>
              </a:spcBef>
              <a:buClr>
                <a:srgbClr val="E38312"/>
              </a:buClr>
              <a:buChar char="◦"/>
              <a:tabLst>
                <a:tab pos="195580" algn="l"/>
                <a:tab pos="4320540" algn="l"/>
                <a:tab pos="8899525" algn="l"/>
              </a:tabLst>
            </a:pPr>
            <a:r>
              <a:rPr sz="2800" u="sng" spc="-30" dirty="0">
                <a:solidFill>
                  <a:srgbClr val="404040"/>
                </a:solidFill>
                <a:uFill>
                  <a:solidFill>
                    <a:srgbClr val="404040"/>
                  </a:solidFill>
                </a:uFill>
                <a:latin typeface="Calibri"/>
                <a:cs typeface="Calibri"/>
              </a:rPr>
              <a:t>Topic:</a:t>
            </a:r>
            <a:r>
              <a:rPr sz="2800" spc="-95" dirty="0">
                <a:solidFill>
                  <a:srgbClr val="404040"/>
                </a:solidFill>
                <a:latin typeface="Calibri"/>
                <a:cs typeface="Calibri"/>
              </a:rPr>
              <a:t> </a:t>
            </a:r>
            <a:r>
              <a:rPr lang="en-IN" sz="2800" dirty="0">
                <a:solidFill>
                  <a:srgbClr val="404040"/>
                </a:solidFill>
                <a:latin typeface="Calibri"/>
                <a:cs typeface="Calibri"/>
              </a:rPr>
              <a:t>Aspects of Organizational </a:t>
            </a:r>
            <a:r>
              <a:rPr lang="en-IN" sz="2800" dirty="0" err="1">
                <a:solidFill>
                  <a:srgbClr val="404040"/>
                </a:solidFill>
                <a:latin typeface="Calibri"/>
                <a:cs typeface="Calibri"/>
              </a:rPr>
              <a:t>Behavior</a:t>
            </a:r>
            <a:endParaRPr sz="2800" dirty="0">
              <a:latin typeface="Calibri"/>
              <a:cs typeface="Calibri"/>
            </a:endParaRPr>
          </a:p>
          <a:p>
            <a:pPr>
              <a:lnSpc>
                <a:spcPct val="100000"/>
              </a:lnSpc>
              <a:spcBef>
                <a:spcPts val="470"/>
              </a:spcBef>
            </a:pPr>
            <a:endParaRPr sz="2800" dirty="0">
              <a:latin typeface="Calibri"/>
              <a:cs typeface="Calibri"/>
            </a:endParaRPr>
          </a:p>
          <a:p>
            <a:pPr marR="1293495" algn="r">
              <a:lnSpc>
                <a:spcPct val="100000"/>
              </a:lnSpc>
            </a:pPr>
            <a:r>
              <a:rPr sz="2800" dirty="0">
                <a:solidFill>
                  <a:srgbClr val="404040"/>
                </a:solidFill>
                <a:latin typeface="Calibri"/>
                <a:cs typeface="Calibri"/>
              </a:rPr>
              <a:t>Ms.</a:t>
            </a:r>
            <a:r>
              <a:rPr sz="2800" spc="-35" dirty="0">
                <a:solidFill>
                  <a:srgbClr val="404040"/>
                </a:solidFill>
                <a:latin typeface="Calibri"/>
                <a:cs typeface="Calibri"/>
              </a:rPr>
              <a:t> </a:t>
            </a:r>
            <a:r>
              <a:rPr lang="en-US" sz="2800" spc="-10" dirty="0">
                <a:solidFill>
                  <a:srgbClr val="404040"/>
                </a:solidFill>
                <a:latin typeface="Calibri"/>
                <a:cs typeface="Calibri"/>
              </a:rPr>
              <a:t>Amrisha Minocha</a:t>
            </a:r>
            <a:endParaRPr sz="2800" dirty="0">
              <a:latin typeface="Calibri"/>
              <a:cs typeface="Calibri"/>
            </a:endParaRPr>
          </a:p>
        </p:txBody>
      </p:sp>
      <p:pic>
        <p:nvPicPr>
          <p:cNvPr id="4" name="object 4"/>
          <p:cNvPicPr/>
          <p:nvPr/>
        </p:nvPicPr>
        <p:blipFill>
          <a:blip r:embed="rId2" cstate="print"/>
          <a:stretch>
            <a:fillRect/>
          </a:stretch>
        </p:blipFill>
        <p:spPr>
          <a:xfrm>
            <a:off x="4901184" y="0"/>
            <a:ext cx="2773680" cy="115519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648200" y="448804"/>
            <a:ext cx="2639060" cy="680720"/>
          </a:xfrm>
          <a:prstGeom prst="rect">
            <a:avLst/>
          </a:prstGeom>
        </p:spPr>
        <p:txBody>
          <a:bodyPr vert="horz" wrap="square" lIns="0" tIns="12065" rIns="0" bIns="0" rtlCol="0">
            <a:spAutoFit/>
          </a:bodyPr>
          <a:lstStyle/>
          <a:p>
            <a:pPr marL="12700">
              <a:lnSpc>
                <a:spcPct val="100000"/>
              </a:lnSpc>
              <a:spcBef>
                <a:spcPts val="95"/>
              </a:spcBef>
            </a:pPr>
            <a:r>
              <a:rPr sz="4300" u="sng" spc="-85" dirty="0">
                <a:uFill>
                  <a:solidFill>
                    <a:srgbClr val="404040"/>
                  </a:solidFill>
                </a:uFill>
                <a:latin typeface="Calibri Light"/>
                <a:cs typeface="Calibri Light"/>
              </a:rPr>
              <a:t>Introduction</a:t>
            </a:r>
            <a:endParaRPr sz="4300" dirty="0">
              <a:latin typeface="Calibri Light"/>
              <a:cs typeface="Calibri Light"/>
            </a:endParaRPr>
          </a:p>
        </p:txBody>
      </p:sp>
      <p:sp>
        <p:nvSpPr>
          <p:cNvPr id="4" name="object 4"/>
          <p:cNvSpPr txBox="1"/>
          <p:nvPr/>
        </p:nvSpPr>
        <p:spPr>
          <a:xfrm>
            <a:off x="273685" y="1981200"/>
            <a:ext cx="11644630" cy="2475678"/>
          </a:xfrm>
          <a:prstGeom prst="rect">
            <a:avLst/>
          </a:prstGeom>
        </p:spPr>
        <p:txBody>
          <a:bodyPr vert="horz" wrap="square" lIns="0" tIns="13335" rIns="0" bIns="0" rtlCol="0">
            <a:spAutoFit/>
          </a:bodyPr>
          <a:lstStyle/>
          <a:p>
            <a:pPr marL="12700" algn="just">
              <a:lnSpc>
                <a:spcPct val="100000"/>
              </a:lnSpc>
              <a:spcBef>
                <a:spcPts val="105"/>
              </a:spcBef>
              <a:tabLst>
                <a:tab pos="1198245" algn="l"/>
                <a:tab pos="1725295" algn="l"/>
                <a:tab pos="3356610" algn="l"/>
                <a:tab pos="4621530" algn="l"/>
                <a:tab pos="5396230" algn="l"/>
                <a:tab pos="7539355" algn="l"/>
                <a:tab pos="8067040" algn="l"/>
                <a:tab pos="10219690" algn="l"/>
              </a:tabLst>
            </a:pPr>
            <a:r>
              <a:rPr lang="en-US" sz="3200" spc="-85" dirty="0">
                <a:solidFill>
                  <a:srgbClr val="404040"/>
                </a:solidFill>
                <a:uFill>
                  <a:solidFill>
                    <a:srgbClr val="404040"/>
                  </a:solidFill>
                </a:uFill>
                <a:latin typeface="Calibri Light"/>
                <a:ea typeface="+mj-ea"/>
                <a:cs typeface="Calibri Light"/>
              </a:rPr>
              <a:t>Organizational behavior (OB) is a multidisciplinary field that investigates the impact individuals, groups, and structures have on behavior within organizations. It delves into how organizations function, adapt, and excel through the understanding and application of psychological, sociological, and managerial principles.</a:t>
            </a:r>
            <a:endParaRPr sz="3200" spc="-85" dirty="0">
              <a:solidFill>
                <a:srgbClr val="404040"/>
              </a:solidFill>
              <a:uFill>
                <a:solidFill>
                  <a:srgbClr val="404040"/>
                </a:solidFill>
              </a:uFill>
              <a:latin typeface="Calibri Light"/>
              <a:ea typeface="+mj-ea"/>
              <a:cs typeface="Calibri Light"/>
            </a:endParaRPr>
          </a:p>
        </p:txBody>
      </p:sp>
      <p:pic>
        <p:nvPicPr>
          <p:cNvPr id="6" name="object 6"/>
          <p:cNvPicPr/>
          <p:nvPr/>
        </p:nvPicPr>
        <p:blipFill>
          <a:blip r:embed="rId2" cstate="print"/>
          <a:stretch>
            <a:fillRect/>
          </a:stretch>
        </p:blipFill>
        <p:spPr>
          <a:xfrm>
            <a:off x="10038973" y="356883"/>
            <a:ext cx="1547612" cy="43228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00200" y="470378"/>
            <a:ext cx="9881107" cy="838485"/>
          </a:xfrm>
          <a:prstGeom prst="rect">
            <a:avLst/>
          </a:prstGeom>
        </p:spPr>
        <p:txBody>
          <a:bodyPr vert="horz" wrap="square" lIns="0" tIns="175056" rIns="0" bIns="0" rtlCol="0">
            <a:spAutoFit/>
          </a:bodyPr>
          <a:lstStyle/>
          <a:p>
            <a:pPr marL="2322830">
              <a:lnSpc>
                <a:spcPct val="100000"/>
              </a:lnSpc>
              <a:spcBef>
                <a:spcPts val="95"/>
              </a:spcBef>
            </a:pPr>
            <a:r>
              <a:rPr lang="en-US" sz="4300" u="sng" spc="-105" dirty="0">
                <a:uFill>
                  <a:solidFill>
                    <a:srgbClr val="404040"/>
                  </a:solidFill>
                </a:uFill>
                <a:latin typeface="Calibri Light"/>
                <a:cs typeface="Calibri Light"/>
              </a:rPr>
              <a:t>Individual Behavior</a:t>
            </a:r>
            <a:endParaRPr lang="en-US" sz="4300" dirty="0">
              <a:latin typeface="Calibri Light"/>
              <a:cs typeface="Calibri Light"/>
            </a:endParaRPr>
          </a:p>
        </p:txBody>
      </p:sp>
      <p:sp>
        <p:nvSpPr>
          <p:cNvPr id="3" name="object 3"/>
          <p:cNvSpPr txBox="1"/>
          <p:nvPr/>
        </p:nvSpPr>
        <p:spPr>
          <a:xfrm>
            <a:off x="646277" y="1710004"/>
            <a:ext cx="10835030" cy="4642938"/>
          </a:xfrm>
          <a:prstGeom prst="rect">
            <a:avLst/>
          </a:prstGeom>
        </p:spPr>
        <p:txBody>
          <a:bodyPr vert="horz" wrap="square" lIns="0" tIns="56515" rIns="0" bIns="0" rtlCol="0">
            <a:spAutoFit/>
          </a:bodyPr>
          <a:lstStyle/>
          <a:p>
            <a:pPr marL="466724" marR="335280" indent="-457200" algn="just">
              <a:lnSpc>
                <a:spcPct val="90000"/>
              </a:lnSpc>
              <a:spcBef>
                <a:spcPts val="445"/>
              </a:spcBef>
              <a:buClr>
                <a:srgbClr val="E38312"/>
              </a:buClr>
              <a:buSzPct val="96428"/>
              <a:buFont typeface="Wingdings" panose="05000000000000000000" pitchFamily="2" charset="2"/>
              <a:buChar char="Ø"/>
              <a:tabLst>
                <a:tab pos="104139" algn="l"/>
                <a:tab pos="295275" algn="l"/>
              </a:tabLst>
            </a:pPr>
            <a:r>
              <a:rPr lang="en-US" sz="3200" spc="-85" dirty="0">
                <a:solidFill>
                  <a:srgbClr val="404040"/>
                </a:solidFill>
                <a:uFill>
                  <a:solidFill>
                    <a:srgbClr val="404040"/>
                  </a:solidFill>
                </a:uFill>
                <a:latin typeface="Calibri Light"/>
                <a:ea typeface="+mj-ea"/>
                <a:cs typeface="Calibri Light"/>
              </a:rPr>
              <a:t>Individual behavior forms the cornerstone of organizational behavior. It encompasses a range of factors including personality, perception, attitudes, motivation, and learning.</a:t>
            </a:r>
          </a:p>
          <a:p>
            <a:pPr marL="466724" marR="335280" indent="-457200" algn="just">
              <a:lnSpc>
                <a:spcPct val="90000"/>
              </a:lnSpc>
              <a:spcBef>
                <a:spcPts val="445"/>
              </a:spcBef>
              <a:buClr>
                <a:srgbClr val="E38312"/>
              </a:buClr>
              <a:buSzPct val="96428"/>
              <a:buFont typeface="Wingdings" panose="05000000000000000000" pitchFamily="2" charset="2"/>
              <a:buChar char="Ø"/>
              <a:tabLst>
                <a:tab pos="104139" algn="l"/>
                <a:tab pos="295275" algn="l"/>
              </a:tabLst>
            </a:pPr>
            <a:r>
              <a:rPr lang="en-US" sz="3200" spc="-85" dirty="0">
                <a:solidFill>
                  <a:srgbClr val="404040"/>
                </a:solidFill>
                <a:uFill>
                  <a:solidFill>
                    <a:srgbClr val="404040"/>
                  </a:solidFill>
                </a:uFill>
                <a:latin typeface="Calibri Light"/>
                <a:ea typeface="+mj-ea"/>
                <a:cs typeface="Calibri Light"/>
              </a:rPr>
              <a:t>Personality traits such as extraversion, conscientiousness, and openness influence how individuals interact within organizational settings.</a:t>
            </a:r>
          </a:p>
          <a:p>
            <a:pPr marL="466724" marR="335280" indent="-457200" algn="just">
              <a:lnSpc>
                <a:spcPct val="90000"/>
              </a:lnSpc>
              <a:spcBef>
                <a:spcPts val="445"/>
              </a:spcBef>
              <a:buClr>
                <a:srgbClr val="E38312"/>
              </a:buClr>
              <a:buSzPct val="96428"/>
              <a:buFont typeface="Wingdings" panose="05000000000000000000" pitchFamily="2" charset="2"/>
              <a:buChar char="Ø"/>
              <a:tabLst>
                <a:tab pos="104139" algn="l"/>
                <a:tab pos="295275" algn="l"/>
              </a:tabLst>
            </a:pPr>
            <a:r>
              <a:rPr lang="en-US" sz="3200" spc="-85" dirty="0">
                <a:solidFill>
                  <a:srgbClr val="404040"/>
                </a:solidFill>
                <a:uFill>
                  <a:solidFill>
                    <a:srgbClr val="404040"/>
                  </a:solidFill>
                </a:uFill>
                <a:latin typeface="Calibri Light"/>
                <a:ea typeface="+mj-ea"/>
                <a:cs typeface="Calibri Light"/>
              </a:rPr>
              <a:t>Perception, refers to how individuals interpret and make sense of their environment.</a:t>
            </a:r>
          </a:p>
          <a:p>
            <a:pPr marL="466724" marR="335280" indent="-457200" algn="just">
              <a:lnSpc>
                <a:spcPct val="90000"/>
              </a:lnSpc>
              <a:spcBef>
                <a:spcPts val="445"/>
              </a:spcBef>
              <a:buClr>
                <a:srgbClr val="E38312"/>
              </a:buClr>
              <a:buSzPct val="96428"/>
              <a:buFont typeface="Wingdings" panose="05000000000000000000" pitchFamily="2" charset="2"/>
              <a:buChar char="Ø"/>
              <a:tabLst>
                <a:tab pos="104139" algn="l"/>
                <a:tab pos="295275" algn="l"/>
              </a:tabLst>
            </a:pPr>
            <a:r>
              <a:rPr lang="en-US" sz="3200" spc="-85" dirty="0">
                <a:solidFill>
                  <a:srgbClr val="404040"/>
                </a:solidFill>
                <a:uFill>
                  <a:solidFill>
                    <a:srgbClr val="404040"/>
                  </a:solidFill>
                </a:uFill>
                <a:latin typeface="Calibri Light"/>
                <a:ea typeface="+mj-ea"/>
                <a:cs typeface="Calibri Light"/>
              </a:rPr>
              <a:t>Attitudes play a crucial role in shaping employee behavior, affecting job satisfaction, commitment, and performance.</a:t>
            </a:r>
          </a:p>
        </p:txBody>
      </p:sp>
      <p:pic>
        <p:nvPicPr>
          <p:cNvPr id="4" name="object 4"/>
          <p:cNvPicPr/>
          <p:nvPr/>
        </p:nvPicPr>
        <p:blipFill>
          <a:blip r:embed="rId2" cstate="print"/>
          <a:stretch>
            <a:fillRect/>
          </a:stretch>
        </p:blipFill>
        <p:spPr>
          <a:xfrm>
            <a:off x="10599087" y="246162"/>
            <a:ext cx="1140616" cy="66156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858596" y="394763"/>
            <a:ext cx="9881107" cy="838485"/>
          </a:xfrm>
          <a:prstGeom prst="rect">
            <a:avLst/>
          </a:prstGeom>
        </p:spPr>
        <p:txBody>
          <a:bodyPr vert="horz" wrap="square" lIns="0" tIns="175056" rIns="0" bIns="0" rtlCol="0">
            <a:spAutoFit/>
          </a:bodyPr>
          <a:lstStyle/>
          <a:p>
            <a:pPr marL="2270760">
              <a:lnSpc>
                <a:spcPct val="100000"/>
              </a:lnSpc>
              <a:spcBef>
                <a:spcPts val="95"/>
              </a:spcBef>
            </a:pPr>
            <a:r>
              <a:rPr lang="en-IN" sz="4300" u="sng" spc="-110" dirty="0">
                <a:uFill>
                  <a:solidFill>
                    <a:srgbClr val="404040"/>
                  </a:solidFill>
                </a:uFill>
                <a:latin typeface="Calibri Light"/>
                <a:cs typeface="Calibri Light"/>
              </a:rPr>
              <a:t>Organizational Structure</a:t>
            </a:r>
            <a:endParaRPr sz="4300" dirty="0">
              <a:latin typeface="Calibri Light"/>
              <a:cs typeface="Calibri Light"/>
            </a:endParaRPr>
          </a:p>
        </p:txBody>
      </p:sp>
      <p:sp>
        <p:nvSpPr>
          <p:cNvPr id="3" name="object 3"/>
          <p:cNvSpPr txBox="1"/>
          <p:nvPr/>
        </p:nvSpPr>
        <p:spPr>
          <a:xfrm>
            <a:off x="495758" y="1981168"/>
            <a:ext cx="11243945" cy="2895663"/>
          </a:xfrm>
          <a:prstGeom prst="rect">
            <a:avLst/>
          </a:prstGeom>
        </p:spPr>
        <p:txBody>
          <a:bodyPr vert="horz" wrap="square" lIns="0" tIns="61594" rIns="0" bIns="0" rtlCol="0">
            <a:spAutoFit/>
          </a:bodyPr>
          <a:lstStyle/>
          <a:p>
            <a:pPr marL="469265" marR="5715" indent="-457200" algn="just">
              <a:lnSpc>
                <a:spcPts val="3030"/>
              </a:lnSpc>
              <a:spcBef>
                <a:spcPts val="484"/>
              </a:spcBef>
              <a:buClr>
                <a:srgbClr val="E38312"/>
              </a:buClr>
              <a:buFont typeface="Wingdings" panose="05000000000000000000" pitchFamily="2" charset="2"/>
              <a:buChar char="Ø"/>
              <a:tabLst>
                <a:tab pos="268605" algn="l"/>
              </a:tabLst>
            </a:pPr>
            <a:r>
              <a:rPr lang="en-US" sz="3200" spc="-85" dirty="0">
                <a:solidFill>
                  <a:srgbClr val="404040"/>
                </a:solidFill>
                <a:uFill>
                  <a:solidFill>
                    <a:srgbClr val="404040"/>
                  </a:solidFill>
                </a:uFill>
                <a:latin typeface="Calibri Light"/>
                <a:ea typeface="+mj-ea"/>
                <a:cs typeface="Calibri Light"/>
              </a:rPr>
              <a:t>Organizational structure refers to the framework that defines how tasks are divided, coordinated, and controlled within an organization. Common structural dimensions include hierarchy, specialization, centralization, and formalization. </a:t>
            </a:r>
          </a:p>
          <a:p>
            <a:pPr marL="469265" marR="5715" indent="-457200" algn="just">
              <a:lnSpc>
                <a:spcPts val="3030"/>
              </a:lnSpc>
              <a:spcBef>
                <a:spcPts val="484"/>
              </a:spcBef>
              <a:buClr>
                <a:srgbClr val="E38312"/>
              </a:buClr>
              <a:buFont typeface="Wingdings" panose="05000000000000000000" pitchFamily="2" charset="2"/>
              <a:buChar char="Ø"/>
              <a:tabLst>
                <a:tab pos="268605" algn="l"/>
              </a:tabLst>
            </a:pPr>
            <a:endParaRPr lang="en-US" sz="3200" spc="-85" dirty="0">
              <a:solidFill>
                <a:srgbClr val="404040"/>
              </a:solidFill>
              <a:uFill>
                <a:solidFill>
                  <a:srgbClr val="404040"/>
                </a:solidFill>
              </a:uFill>
              <a:latin typeface="Calibri Light"/>
              <a:ea typeface="+mj-ea"/>
              <a:cs typeface="Calibri Light"/>
            </a:endParaRPr>
          </a:p>
          <a:p>
            <a:pPr marL="469265" marR="5715" indent="-457200" algn="just">
              <a:lnSpc>
                <a:spcPts val="3030"/>
              </a:lnSpc>
              <a:spcBef>
                <a:spcPts val="484"/>
              </a:spcBef>
              <a:buClr>
                <a:srgbClr val="E38312"/>
              </a:buClr>
              <a:buFont typeface="Wingdings" panose="05000000000000000000" pitchFamily="2" charset="2"/>
              <a:buChar char="Ø"/>
              <a:tabLst>
                <a:tab pos="268605" algn="l"/>
              </a:tabLst>
            </a:pPr>
            <a:r>
              <a:rPr lang="en-US" sz="3200" spc="-85" dirty="0">
                <a:solidFill>
                  <a:srgbClr val="404040"/>
                </a:solidFill>
                <a:uFill>
                  <a:solidFill>
                    <a:srgbClr val="404040"/>
                  </a:solidFill>
                </a:uFill>
                <a:latin typeface="Calibri Light"/>
                <a:ea typeface="+mj-ea"/>
                <a:cs typeface="Calibri Light"/>
              </a:rPr>
              <a:t>Hierarchical structures outline the chain of command and reporting relationships, clarifying lines of authority and decision-making..</a:t>
            </a:r>
            <a:endParaRPr sz="3200" spc="-85" dirty="0">
              <a:solidFill>
                <a:srgbClr val="404040"/>
              </a:solidFill>
              <a:uFill>
                <a:solidFill>
                  <a:srgbClr val="404040"/>
                </a:solidFill>
              </a:uFill>
              <a:latin typeface="Calibri Light"/>
              <a:ea typeface="+mj-ea"/>
              <a:cs typeface="Calibri Light"/>
            </a:endParaRPr>
          </a:p>
        </p:txBody>
      </p:sp>
      <p:pic>
        <p:nvPicPr>
          <p:cNvPr id="4" name="object 4"/>
          <p:cNvPicPr/>
          <p:nvPr/>
        </p:nvPicPr>
        <p:blipFill>
          <a:blip r:embed="rId2" cstate="print"/>
          <a:stretch>
            <a:fillRect/>
          </a:stretch>
        </p:blipFill>
        <p:spPr>
          <a:xfrm>
            <a:off x="10599087" y="246162"/>
            <a:ext cx="1140616" cy="661561"/>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219200" y="495788"/>
            <a:ext cx="8814307" cy="673902"/>
          </a:xfrm>
          <a:prstGeom prst="rect">
            <a:avLst/>
          </a:prstGeom>
        </p:spPr>
        <p:txBody>
          <a:bodyPr vert="horz" wrap="square" lIns="0" tIns="12065" rIns="0" bIns="0" rtlCol="0">
            <a:spAutoFit/>
          </a:bodyPr>
          <a:lstStyle/>
          <a:p>
            <a:pPr marL="2402840">
              <a:lnSpc>
                <a:spcPct val="100000"/>
              </a:lnSpc>
              <a:spcBef>
                <a:spcPts val="95"/>
              </a:spcBef>
            </a:pPr>
            <a:r>
              <a:rPr lang="en-IN" sz="4300" u="sng" spc="-90" dirty="0">
                <a:uFill>
                  <a:solidFill>
                    <a:srgbClr val="404040"/>
                  </a:solidFill>
                </a:uFill>
                <a:latin typeface="Calibri Light"/>
                <a:cs typeface="Calibri Light"/>
              </a:rPr>
              <a:t>Organizational Culture</a:t>
            </a:r>
            <a:endParaRPr sz="4300" dirty="0">
              <a:latin typeface="Calibri Light"/>
              <a:cs typeface="Calibri Light"/>
            </a:endParaRPr>
          </a:p>
        </p:txBody>
      </p:sp>
      <p:sp>
        <p:nvSpPr>
          <p:cNvPr id="3" name="object 3"/>
          <p:cNvSpPr txBox="1"/>
          <p:nvPr/>
        </p:nvSpPr>
        <p:spPr>
          <a:xfrm>
            <a:off x="362267" y="1905000"/>
            <a:ext cx="11467465" cy="4363374"/>
          </a:xfrm>
          <a:prstGeom prst="rect">
            <a:avLst/>
          </a:prstGeom>
        </p:spPr>
        <p:txBody>
          <a:bodyPr vert="horz" wrap="square" lIns="0" tIns="66675" rIns="0" bIns="0" rtlCol="0">
            <a:spAutoFit/>
          </a:bodyPr>
          <a:lstStyle/>
          <a:p>
            <a:pPr marL="104139" marR="5080" indent="-94615">
              <a:lnSpc>
                <a:spcPts val="3460"/>
              </a:lnSpc>
              <a:spcBef>
                <a:spcPts val="525"/>
              </a:spcBef>
              <a:buClr>
                <a:srgbClr val="E38312"/>
              </a:buClr>
              <a:buSzPct val="96875"/>
              <a:buFont typeface="Wingdings"/>
              <a:buChar char=""/>
              <a:tabLst>
                <a:tab pos="104139" algn="l"/>
                <a:tab pos="335280" algn="l"/>
              </a:tabLst>
            </a:pPr>
            <a:r>
              <a:rPr sz="3200" spc="-140" dirty="0">
                <a:solidFill>
                  <a:srgbClr val="404040"/>
                </a:solidFill>
                <a:latin typeface="Calibri"/>
                <a:cs typeface="Calibri"/>
              </a:rPr>
              <a:t>	</a:t>
            </a:r>
            <a:r>
              <a:rPr lang="en-US" sz="3200" spc="-85" dirty="0">
                <a:solidFill>
                  <a:srgbClr val="404040"/>
                </a:solidFill>
                <a:uFill>
                  <a:solidFill>
                    <a:srgbClr val="404040"/>
                  </a:solidFill>
                </a:uFill>
                <a:latin typeface="Calibri Light"/>
                <a:ea typeface="+mj-ea"/>
                <a:cs typeface="Calibri Light"/>
              </a:rPr>
              <a:t>Organizational culture encompasses shared values, beliefs, norms, and practices that shape behavior and guide decision-making within an organization.</a:t>
            </a:r>
          </a:p>
          <a:p>
            <a:pPr marL="104139" marR="5080" indent="-94615">
              <a:lnSpc>
                <a:spcPts val="3460"/>
              </a:lnSpc>
              <a:spcBef>
                <a:spcPts val="525"/>
              </a:spcBef>
              <a:buClr>
                <a:srgbClr val="E38312"/>
              </a:buClr>
              <a:buSzPct val="96875"/>
              <a:buFont typeface="Wingdings"/>
              <a:buChar char=""/>
              <a:tabLst>
                <a:tab pos="104139" algn="l"/>
                <a:tab pos="335280" algn="l"/>
              </a:tabLst>
            </a:pPr>
            <a:endParaRPr lang="en-US" sz="3200" spc="-85" dirty="0">
              <a:solidFill>
                <a:srgbClr val="404040"/>
              </a:solidFill>
              <a:uFill>
                <a:solidFill>
                  <a:srgbClr val="404040"/>
                </a:solidFill>
              </a:uFill>
              <a:latin typeface="Calibri Light"/>
              <a:ea typeface="+mj-ea"/>
              <a:cs typeface="Calibri Light"/>
            </a:endParaRPr>
          </a:p>
          <a:p>
            <a:pPr marL="104139" marR="5080" indent="-94615">
              <a:lnSpc>
                <a:spcPts val="3460"/>
              </a:lnSpc>
              <a:spcBef>
                <a:spcPts val="525"/>
              </a:spcBef>
              <a:buClr>
                <a:srgbClr val="E38312"/>
              </a:buClr>
              <a:buSzPct val="96875"/>
              <a:buFont typeface="Wingdings"/>
              <a:buChar char=""/>
              <a:tabLst>
                <a:tab pos="104139" algn="l"/>
                <a:tab pos="335280" algn="l"/>
              </a:tabLst>
            </a:pPr>
            <a:r>
              <a:rPr lang="en-US" sz="3200" spc="-85" dirty="0">
                <a:solidFill>
                  <a:srgbClr val="404040"/>
                </a:solidFill>
                <a:uFill>
                  <a:solidFill>
                    <a:srgbClr val="404040"/>
                  </a:solidFill>
                </a:uFill>
                <a:latin typeface="Calibri Light"/>
                <a:ea typeface="+mj-ea"/>
                <a:cs typeface="Calibri Light"/>
              </a:rPr>
              <a:t>It represents the organization’s identity and influences employee attitudes, perceptions, and behaviors.</a:t>
            </a:r>
          </a:p>
          <a:p>
            <a:pPr marL="104139" marR="5080" indent="-94615">
              <a:lnSpc>
                <a:spcPts val="3460"/>
              </a:lnSpc>
              <a:spcBef>
                <a:spcPts val="525"/>
              </a:spcBef>
              <a:buClr>
                <a:srgbClr val="E38312"/>
              </a:buClr>
              <a:buSzPct val="96875"/>
              <a:buFont typeface="Wingdings"/>
              <a:buChar char=""/>
              <a:tabLst>
                <a:tab pos="104139" algn="l"/>
                <a:tab pos="335280" algn="l"/>
              </a:tabLst>
            </a:pPr>
            <a:endParaRPr lang="en-US" sz="3200" spc="-85" dirty="0">
              <a:solidFill>
                <a:srgbClr val="404040"/>
              </a:solidFill>
              <a:uFill>
                <a:solidFill>
                  <a:srgbClr val="404040"/>
                </a:solidFill>
              </a:uFill>
              <a:latin typeface="Calibri Light"/>
              <a:ea typeface="+mj-ea"/>
              <a:cs typeface="Calibri Light"/>
            </a:endParaRPr>
          </a:p>
          <a:p>
            <a:pPr marL="104139" marR="5080" indent="-94615">
              <a:lnSpc>
                <a:spcPts val="3460"/>
              </a:lnSpc>
              <a:spcBef>
                <a:spcPts val="525"/>
              </a:spcBef>
              <a:buClr>
                <a:srgbClr val="E38312"/>
              </a:buClr>
              <a:buSzPct val="96875"/>
              <a:buFont typeface="Wingdings"/>
              <a:buChar char=""/>
              <a:tabLst>
                <a:tab pos="104139" algn="l"/>
                <a:tab pos="335280" algn="l"/>
              </a:tabLst>
            </a:pPr>
            <a:r>
              <a:rPr lang="en-US" sz="3200" spc="-85" dirty="0">
                <a:solidFill>
                  <a:srgbClr val="404040"/>
                </a:solidFill>
                <a:uFill>
                  <a:solidFill>
                    <a:srgbClr val="404040"/>
                  </a:solidFill>
                </a:uFill>
                <a:latin typeface="Calibri Light"/>
                <a:ea typeface="+mj-ea"/>
                <a:cs typeface="Calibri Light"/>
              </a:rPr>
              <a:t>Strong cultures foster unity, cohesion, and a sense of belonging among employees, driving organizational performance and resilience.</a:t>
            </a:r>
          </a:p>
        </p:txBody>
      </p:sp>
      <p:pic>
        <p:nvPicPr>
          <p:cNvPr id="4" name="object 4"/>
          <p:cNvPicPr/>
          <p:nvPr/>
        </p:nvPicPr>
        <p:blipFill>
          <a:blip r:embed="rId2" cstate="print"/>
          <a:stretch>
            <a:fillRect/>
          </a:stretch>
        </p:blipFill>
        <p:spPr>
          <a:xfrm>
            <a:off x="10305004" y="474578"/>
            <a:ext cx="957639" cy="574842"/>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86200" y="533400"/>
            <a:ext cx="4114800" cy="673902"/>
          </a:xfrm>
          <a:prstGeom prst="rect">
            <a:avLst/>
          </a:prstGeom>
        </p:spPr>
        <p:txBody>
          <a:bodyPr vert="horz" wrap="square" lIns="0" tIns="12065" rIns="0" bIns="0" rtlCol="0">
            <a:spAutoFit/>
          </a:bodyPr>
          <a:lstStyle/>
          <a:p>
            <a:pPr marL="12700">
              <a:lnSpc>
                <a:spcPct val="100000"/>
              </a:lnSpc>
              <a:spcBef>
                <a:spcPts val="95"/>
              </a:spcBef>
            </a:pPr>
            <a:r>
              <a:rPr lang="en-IN" sz="4300" u="sng" spc="-140" dirty="0">
                <a:uFill>
                  <a:solidFill>
                    <a:srgbClr val="404040"/>
                  </a:solidFill>
                </a:uFill>
                <a:latin typeface="Calibri Light"/>
                <a:cs typeface="Calibri Light"/>
              </a:rPr>
              <a:t>Communication</a:t>
            </a:r>
            <a:endParaRPr sz="4300" dirty="0">
              <a:latin typeface="Calibri Light"/>
              <a:cs typeface="Calibri Light"/>
            </a:endParaRPr>
          </a:p>
        </p:txBody>
      </p:sp>
      <p:sp>
        <p:nvSpPr>
          <p:cNvPr id="4" name="object 4"/>
          <p:cNvSpPr txBox="1"/>
          <p:nvPr/>
        </p:nvSpPr>
        <p:spPr>
          <a:xfrm>
            <a:off x="685800" y="1962667"/>
            <a:ext cx="10768329" cy="3510576"/>
          </a:xfrm>
          <a:prstGeom prst="rect">
            <a:avLst/>
          </a:prstGeom>
        </p:spPr>
        <p:txBody>
          <a:bodyPr vert="horz" wrap="square" lIns="0" tIns="159385" rIns="0" bIns="0" rtlCol="0">
            <a:spAutoFit/>
          </a:bodyPr>
          <a:lstStyle/>
          <a:p>
            <a:pPr marL="585470" indent="-572770" algn="just">
              <a:lnSpc>
                <a:spcPct val="100000"/>
              </a:lnSpc>
              <a:spcBef>
                <a:spcPts val="1255"/>
              </a:spcBef>
              <a:buClr>
                <a:srgbClr val="E38312"/>
              </a:buClr>
              <a:buFont typeface="Wingdings" panose="05000000000000000000" pitchFamily="2" charset="2"/>
              <a:buChar char="Ø"/>
              <a:tabLst>
                <a:tab pos="585470" algn="l"/>
              </a:tabLst>
            </a:pPr>
            <a:r>
              <a:rPr lang="en-US" sz="2800" spc="-85" dirty="0">
                <a:solidFill>
                  <a:srgbClr val="404040"/>
                </a:solidFill>
                <a:uFill>
                  <a:solidFill>
                    <a:srgbClr val="404040"/>
                  </a:solidFill>
                </a:uFill>
                <a:latin typeface="Calibri Light"/>
                <a:ea typeface="+mj-ea"/>
                <a:cs typeface="Calibri Light"/>
              </a:rPr>
              <a:t>Effective communication is essential for fostering collaboration, resolving conflicts, and achieving organizational goals.</a:t>
            </a:r>
          </a:p>
          <a:p>
            <a:pPr marL="585470" indent="-572770" algn="just">
              <a:lnSpc>
                <a:spcPct val="100000"/>
              </a:lnSpc>
              <a:spcBef>
                <a:spcPts val="1255"/>
              </a:spcBef>
              <a:buClr>
                <a:srgbClr val="E38312"/>
              </a:buClr>
              <a:buFont typeface="Wingdings" panose="05000000000000000000" pitchFamily="2" charset="2"/>
              <a:buChar char="Ø"/>
              <a:tabLst>
                <a:tab pos="585470" algn="l"/>
              </a:tabLst>
            </a:pPr>
            <a:r>
              <a:rPr lang="en-US" sz="2800" spc="-85" dirty="0">
                <a:solidFill>
                  <a:srgbClr val="404040"/>
                </a:solidFill>
                <a:uFill>
                  <a:solidFill>
                    <a:srgbClr val="404040"/>
                  </a:solidFill>
                </a:uFill>
                <a:latin typeface="Calibri Light"/>
                <a:ea typeface="+mj-ea"/>
                <a:cs typeface="Calibri Light"/>
              </a:rPr>
              <a:t>Communication channels, networks, and barriers significantly impact the flow of information within organizations.</a:t>
            </a:r>
          </a:p>
          <a:p>
            <a:pPr marL="585470" indent="-572770" algn="just">
              <a:lnSpc>
                <a:spcPct val="100000"/>
              </a:lnSpc>
              <a:spcBef>
                <a:spcPts val="1255"/>
              </a:spcBef>
              <a:buClr>
                <a:srgbClr val="E38312"/>
              </a:buClr>
              <a:buFont typeface="Wingdings" panose="05000000000000000000" pitchFamily="2" charset="2"/>
              <a:buChar char="Ø"/>
              <a:tabLst>
                <a:tab pos="585470" algn="l"/>
              </a:tabLst>
            </a:pPr>
            <a:r>
              <a:rPr lang="en-US" sz="2800" spc="-85" dirty="0">
                <a:solidFill>
                  <a:srgbClr val="404040"/>
                </a:solidFill>
                <a:uFill>
                  <a:solidFill>
                    <a:srgbClr val="404040"/>
                  </a:solidFill>
                </a:uFill>
                <a:latin typeface="Calibri Light"/>
                <a:ea typeface="+mj-ea"/>
                <a:cs typeface="Calibri Light"/>
              </a:rPr>
              <a:t>Formal channels, such as memos, reports, and meetings, facilitate official communication, while informal channels, such as grapevine communication, transmit unofficial information.</a:t>
            </a:r>
          </a:p>
        </p:txBody>
      </p:sp>
      <p:pic>
        <p:nvPicPr>
          <p:cNvPr id="5" name="object 5"/>
          <p:cNvPicPr/>
          <p:nvPr/>
        </p:nvPicPr>
        <p:blipFill>
          <a:blip r:embed="rId2" cstate="print"/>
          <a:stretch>
            <a:fillRect/>
          </a:stretch>
        </p:blipFill>
        <p:spPr>
          <a:xfrm>
            <a:off x="9567924" y="435663"/>
            <a:ext cx="1886206" cy="52770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276600" y="699515"/>
            <a:ext cx="5486400" cy="673902"/>
          </a:xfrm>
          <a:prstGeom prst="rect">
            <a:avLst/>
          </a:prstGeom>
        </p:spPr>
        <p:txBody>
          <a:bodyPr vert="horz" wrap="square" lIns="0" tIns="12065" rIns="0" bIns="0" rtlCol="0">
            <a:spAutoFit/>
          </a:bodyPr>
          <a:lstStyle/>
          <a:p>
            <a:pPr marL="12700">
              <a:lnSpc>
                <a:spcPct val="100000"/>
              </a:lnSpc>
              <a:spcBef>
                <a:spcPts val="95"/>
              </a:spcBef>
            </a:pPr>
            <a:r>
              <a:rPr lang="en-IN" sz="4300" u="sng" spc="-140" dirty="0">
                <a:uFill>
                  <a:solidFill>
                    <a:srgbClr val="404040"/>
                  </a:solidFill>
                </a:uFill>
                <a:latin typeface="Calibri Light"/>
                <a:cs typeface="Calibri Light"/>
              </a:rPr>
              <a:t>Leadership and Power</a:t>
            </a:r>
            <a:endParaRPr sz="4300" dirty="0">
              <a:latin typeface="Calibri Light"/>
              <a:cs typeface="Calibri Light"/>
            </a:endParaRPr>
          </a:p>
        </p:txBody>
      </p:sp>
      <p:sp>
        <p:nvSpPr>
          <p:cNvPr id="4" name="object 4"/>
          <p:cNvSpPr txBox="1"/>
          <p:nvPr/>
        </p:nvSpPr>
        <p:spPr>
          <a:xfrm>
            <a:off x="685800" y="1962667"/>
            <a:ext cx="10768329" cy="3510576"/>
          </a:xfrm>
          <a:prstGeom prst="rect">
            <a:avLst/>
          </a:prstGeom>
        </p:spPr>
        <p:txBody>
          <a:bodyPr vert="horz" wrap="square" lIns="0" tIns="159385" rIns="0" bIns="0" rtlCol="0">
            <a:spAutoFit/>
          </a:bodyPr>
          <a:lstStyle/>
          <a:p>
            <a:pPr marL="585470" indent="-572770" algn="just">
              <a:lnSpc>
                <a:spcPct val="100000"/>
              </a:lnSpc>
              <a:spcBef>
                <a:spcPts val="1255"/>
              </a:spcBef>
              <a:buClr>
                <a:srgbClr val="E38312"/>
              </a:buClr>
              <a:buFont typeface="Wingdings" panose="05000000000000000000" pitchFamily="2" charset="2"/>
              <a:buChar char="Ø"/>
              <a:tabLst>
                <a:tab pos="585470" algn="l"/>
              </a:tabLst>
            </a:pPr>
            <a:r>
              <a:rPr lang="en-US" sz="2800" spc="-85" dirty="0">
                <a:solidFill>
                  <a:srgbClr val="404040"/>
                </a:solidFill>
                <a:uFill>
                  <a:solidFill>
                    <a:srgbClr val="404040"/>
                  </a:solidFill>
                </a:uFill>
                <a:latin typeface="Calibri Light"/>
                <a:ea typeface="+mj-ea"/>
                <a:cs typeface="Calibri Light"/>
              </a:rPr>
              <a:t>Leadership plays a pivotal role in influencing organizational behavior and performance.</a:t>
            </a:r>
          </a:p>
          <a:p>
            <a:pPr marL="585470" indent="-572770" algn="just">
              <a:lnSpc>
                <a:spcPct val="100000"/>
              </a:lnSpc>
              <a:spcBef>
                <a:spcPts val="1255"/>
              </a:spcBef>
              <a:buClr>
                <a:srgbClr val="E38312"/>
              </a:buClr>
              <a:buFont typeface="Wingdings" panose="05000000000000000000" pitchFamily="2" charset="2"/>
              <a:buChar char="Ø"/>
              <a:tabLst>
                <a:tab pos="585470" algn="l"/>
              </a:tabLst>
            </a:pPr>
            <a:r>
              <a:rPr lang="en-US" sz="2800" spc="-85" dirty="0">
                <a:solidFill>
                  <a:srgbClr val="404040"/>
                </a:solidFill>
                <a:uFill>
                  <a:solidFill>
                    <a:srgbClr val="404040"/>
                  </a:solidFill>
                </a:uFill>
                <a:latin typeface="Calibri Light"/>
                <a:ea typeface="+mj-ea"/>
                <a:cs typeface="Calibri Light"/>
              </a:rPr>
              <a:t>Different leadership styles, such as autocratic, democratic, transformational, and servant leadership, have varying effects on employee motivation, satisfaction, and productivity.</a:t>
            </a:r>
          </a:p>
          <a:p>
            <a:pPr marL="585470" indent="-572770" algn="just">
              <a:lnSpc>
                <a:spcPct val="100000"/>
              </a:lnSpc>
              <a:spcBef>
                <a:spcPts val="1255"/>
              </a:spcBef>
              <a:buClr>
                <a:srgbClr val="E38312"/>
              </a:buClr>
              <a:buFont typeface="Wingdings" panose="05000000000000000000" pitchFamily="2" charset="2"/>
              <a:buChar char="Ø"/>
              <a:tabLst>
                <a:tab pos="585470" algn="l"/>
              </a:tabLst>
            </a:pPr>
            <a:r>
              <a:rPr lang="en-US" sz="2800" spc="-85" dirty="0">
                <a:solidFill>
                  <a:srgbClr val="404040"/>
                </a:solidFill>
                <a:uFill>
                  <a:solidFill>
                    <a:srgbClr val="404040"/>
                  </a:solidFill>
                </a:uFill>
                <a:latin typeface="Calibri Light"/>
                <a:ea typeface="+mj-ea"/>
                <a:cs typeface="Calibri Light"/>
              </a:rPr>
              <a:t>Effective leaders inspire and empower their followers, fostering a shared vision and sense of purpose.</a:t>
            </a:r>
          </a:p>
        </p:txBody>
      </p:sp>
      <p:pic>
        <p:nvPicPr>
          <p:cNvPr id="5" name="object 5"/>
          <p:cNvPicPr/>
          <p:nvPr/>
        </p:nvPicPr>
        <p:blipFill>
          <a:blip r:embed="rId2" cstate="print"/>
          <a:stretch>
            <a:fillRect/>
          </a:stretch>
        </p:blipFill>
        <p:spPr>
          <a:xfrm>
            <a:off x="9567924" y="435663"/>
            <a:ext cx="1886206" cy="527705"/>
          </a:xfrm>
          <a:prstGeom prst="rect">
            <a:avLst/>
          </a:prstGeom>
        </p:spPr>
      </p:pic>
    </p:spTree>
    <p:extLst>
      <p:ext uri="{BB962C8B-B14F-4D97-AF65-F5344CB8AC3E}">
        <p14:creationId xmlns:p14="http://schemas.microsoft.com/office/powerpoint/2010/main" val="23182364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4114800" y="2840698"/>
            <a:ext cx="5638800" cy="1176604"/>
          </a:xfrm>
          <a:prstGeom prst="rect">
            <a:avLst/>
          </a:prstGeom>
        </p:spPr>
        <p:txBody>
          <a:bodyPr vert="horz" wrap="square" lIns="0" tIns="159385" rIns="0" bIns="0" rtlCol="0">
            <a:spAutoFit/>
          </a:bodyPr>
          <a:lstStyle/>
          <a:p>
            <a:pPr marL="12700" algn="just">
              <a:lnSpc>
                <a:spcPct val="100000"/>
              </a:lnSpc>
              <a:spcBef>
                <a:spcPts val="1255"/>
              </a:spcBef>
              <a:buClr>
                <a:srgbClr val="E38312"/>
              </a:buClr>
              <a:tabLst>
                <a:tab pos="585470" algn="l"/>
              </a:tabLst>
            </a:pPr>
            <a:r>
              <a:rPr lang="en-US" sz="6600" spc="-85" dirty="0">
                <a:solidFill>
                  <a:srgbClr val="404040"/>
                </a:solidFill>
                <a:uFill>
                  <a:solidFill>
                    <a:srgbClr val="404040"/>
                  </a:solidFill>
                </a:uFill>
                <a:latin typeface="Calibri Light"/>
                <a:ea typeface="+mj-ea"/>
                <a:cs typeface="Calibri Light"/>
              </a:rPr>
              <a:t>THANK YOU</a:t>
            </a:r>
          </a:p>
        </p:txBody>
      </p:sp>
      <p:pic>
        <p:nvPicPr>
          <p:cNvPr id="5" name="object 5"/>
          <p:cNvPicPr/>
          <p:nvPr/>
        </p:nvPicPr>
        <p:blipFill>
          <a:blip r:embed="rId2" cstate="print"/>
          <a:stretch>
            <a:fillRect/>
          </a:stretch>
        </p:blipFill>
        <p:spPr>
          <a:xfrm>
            <a:off x="9567924" y="435663"/>
            <a:ext cx="1886206" cy="527705"/>
          </a:xfrm>
          <a:prstGeom prst="rect">
            <a:avLst/>
          </a:prstGeom>
        </p:spPr>
      </p:pic>
    </p:spTree>
    <p:extLst>
      <p:ext uri="{BB962C8B-B14F-4D97-AF65-F5344CB8AC3E}">
        <p14:creationId xmlns:p14="http://schemas.microsoft.com/office/powerpoint/2010/main" val="22046333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997E2"/>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41</TotalTime>
  <Words>402</Words>
  <Application>Microsoft Office PowerPoint</Application>
  <PresentationFormat>Widescreen</PresentationFormat>
  <Paragraphs>34</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Calibri</vt:lpstr>
      <vt:lpstr>Calibri Light</vt:lpstr>
      <vt:lpstr>Wingdings</vt:lpstr>
      <vt:lpstr>Office Theme</vt:lpstr>
      <vt:lpstr>Centre for Distance and Online Education</vt:lpstr>
      <vt:lpstr>Introduction</vt:lpstr>
      <vt:lpstr>Individual Behavior</vt:lpstr>
      <vt:lpstr>Organizational Structure</vt:lpstr>
      <vt:lpstr>Organizational Culture</vt:lpstr>
      <vt:lpstr>Communication</vt:lpstr>
      <vt:lpstr>Leadership and Power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Kavita Arora</dc:creator>
  <cp:lastModifiedBy>Amrisha Minocha</cp:lastModifiedBy>
  <cp:revision>40</cp:revision>
  <dcterms:created xsi:type="dcterms:W3CDTF">2024-05-31T04:15:45Z</dcterms:created>
  <dcterms:modified xsi:type="dcterms:W3CDTF">2024-05-31T09:45:28Z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2024-02-13T00:00:00Z</vt:filetime>
  </property>
  <property fmtid="{D5CDD505-2E9C-101B-9397-08002B2CF9AE}" pid="3" name="Creator">
    <vt:lpwstr>Microsoft® PowerPoint® 2016</vt:lpwstr>
  </property>
  <property fmtid="{D5CDD505-2E9C-101B-9397-08002B2CF9AE}" pid="4" name="LastSaved">
    <vt:filetime>2024-05-31T00:00:00Z</vt:filetime>
  </property>
  <property fmtid="{D5CDD505-2E9C-101B-9397-08002B2CF9AE}" pid="5" name="Producer">
    <vt:lpwstr>Microsoft® PowerPoint® 2016</vt:lpwstr>
  </property>
</Properties>
</file>