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8" r:id="rId4"/>
    <p:sldId id="259" r:id="rId5"/>
    <p:sldId id="260" r:id="rId6"/>
    <p:sldId id="265" r:id="rId7"/>
    <p:sldId id="266" r:id="rId8"/>
    <p:sldId id="267" r:id="rId9"/>
    <p:sldId id="268" r:id="rId10"/>
    <p:sldId id="269" r:id="rId11"/>
    <p:sldId id="295" r:id="rId12"/>
    <p:sldId id="296" r:id="rId13"/>
    <p:sldId id="297" r:id="rId14"/>
    <p:sldId id="298" r:id="rId15"/>
    <p:sldId id="264" r:id="rId1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54B9136-94EF-43D4-A621-DF921FEE0793}" type="datetimeFigureOut">
              <a:rPr lang="en-IN" smtClean="0"/>
              <a:t>13-06-2024</a:t>
            </a:fld>
            <a:endParaRPr lang="en-IN"/>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CFE15E63-C8B3-42CD-A87E-9435ECF8A86B}" type="slidenum">
              <a:rPr lang="en-IN" smtClean="0"/>
              <a:t>‹#›</a:t>
            </a:fld>
            <a:endParaRPr lang="en-IN"/>
          </a:p>
        </p:txBody>
      </p:sp>
    </p:spTree>
    <p:extLst>
      <p:ext uri="{BB962C8B-B14F-4D97-AF65-F5344CB8AC3E}">
        <p14:creationId xmlns:p14="http://schemas.microsoft.com/office/powerpoint/2010/main" val="3250751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C045-4646-A566-F14C-FCD6DE7B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DD259-7952-52F4-F0D5-7DE0B1A2E284}"/>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1AFADA6B-2628-9DC4-D007-6BF21020C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951A5-BA9B-F370-DA13-D844DA6E95C7}"/>
              </a:ext>
            </a:extLst>
          </p:cNvPr>
          <p:cNvSpPr>
            <a:spLocks noGrp="1"/>
          </p:cNvSpPr>
          <p:nvPr>
            <p:ph type="sldNum" sz="quarter" idx="10"/>
          </p:nvPr>
        </p:nvSpPr>
        <p:spPr/>
        <p:txBody>
          <a:bodyPr/>
          <a:lstStyle/>
          <a:p>
            <a:fld id="{A3922195-B256-4B14-A1F0-46840C9FAA24}" type="slidenum">
              <a:rPr lang="en-US" smtClean="0"/>
              <a:t>11</a:t>
            </a:fld>
            <a:endParaRPr lang="en-US" dirty="0"/>
          </a:p>
        </p:txBody>
      </p:sp>
    </p:spTree>
    <p:extLst>
      <p:ext uri="{BB962C8B-B14F-4D97-AF65-F5344CB8AC3E}">
        <p14:creationId xmlns:p14="http://schemas.microsoft.com/office/powerpoint/2010/main" val="1058816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C045-4646-A566-F14C-FCD6DE7B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DD259-7952-52F4-F0D5-7DE0B1A2E284}"/>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1AFADA6B-2628-9DC4-D007-6BF21020C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951A5-BA9B-F370-DA13-D844DA6E95C7}"/>
              </a:ext>
            </a:extLst>
          </p:cNvPr>
          <p:cNvSpPr>
            <a:spLocks noGrp="1"/>
          </p:cNvSpPr>
          <p:nvPr>
            <p:ph type="sldNum" sz="quarter" idx="10"/>
          </p:nvPr>
        </p:nvSpPr>
        <p:spPr/>
        <p:txBody>
          <a:bodyPr/>
          <a:lstStyle/>
          <a:p>
            <a:fld id="{A3922195-B256-4B14-A1F0-46840C9FAA24}" type="slidenum">
              <a:rPr lang="en-US" smtClean="0"/>
              <a:t>12</a:t>
            </a:fld>
            <a:endParaRPr lang="en-US" dirty="0"/>
          </a:p>
        </p:txBody>
      </p:sp>
    </p:spTree>
    <p:extLst>
      <p:ext uri="{BB962C8B-B14F-4D97-AF65-F5344CB8AC3E}">
        <p14:creationId xmlns:p14="http://schemas.microsoft.com/office/powerpoint/2010/main" val="362756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C045-4646-A566-F14C-FCD6DE7B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DD259-7952-52F4-F0D5-7DE0B1A2E284}"/>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1AFADA6B-2628-9DC4-D007-6BF21020C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951A5-BA9B-F370-DA13-D844DA6E95C7}"/>
              </a:ext>
            </a:extLst>
          </p:cNvPr>
          <p:cNvSpPr>
            <a:spLocks noGrp="1"/>
          </p:cNvSpPr>
          <p:nvPr>
            <p:ph type="sldNum" sz="quarter" idx="10"/>
          </p:nvPr>
        </p:nvSpPr>
        <p:spPr/>
        <p:txBody>
          <a:bodyPr/>
          <a:lstStyle/>
          <a:p>
            <a:fld id="{A3922195-B256-4B14-A1F0-46840C9FAA24}" type="slidenum">
              <a:rPr lang="en-US" smtClean="0"/>
              <a:t>13</a:t>
            </a:fld>
            <a:endParaRPr lang="en-US" dirty="0"/>
          </a:p>
        </p:txBody>
      </p:sp>
    </p:spTree>
    <p:extLst>
      <p:ext uri="{BB962C8B-B14F-4D97-AF65-F5344CB8AC3E}">
        <p14:creationId xmlns:p14="http://schemas.microsoft.com/office/powerpoint/2010/main" val="3754646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C045-4646-A566-F14C-FCD6DE7B3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DD259-7952-52F4-F0D5-7DE0B1A2E284}"/>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1AFADA6B-2628-9DC4-D007-6BF21020C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E951A5-BA9B-F370-DA13-D844DA6E95C7}"/>
              </a:ext>
            </a:extLst>
          </p:cNvPr>
          <p:cNvSpPr>
            <a:spLocks noGrp="1"/>
          </p:cNvSpPr>
          <p:nvPr>
            <p:ph type="sldNum" sz="quarter" idx="10"/>
          </p:nvPr>
        </p:nvSpPr>
        <p:spPr/>
        <p:txBody>
          <a:bodyPr/>
          <a:lstStyle/>
          <a:p>
            <a:fld id="{A3922195-B256-4B14-A1F0-46840C9FAA24}" type="slidenum">
              <a:rPr lang="en-US" smtClean="0"/>
              <a:t>14</a:t>
            </a:fld>
            <a:endParaRPr lang="en-US" dirty="0"/>
          </a:p>
        </p:txBody>
      </p:sp>
    </p:spTree>
    <p:extLst>
      <p:ext uri="{BB962C8B-B14F-4D97-AF65-F5344CB8AC3E}">
        <p14:creationId xmlns:p14="http://schemas.microsoft.com/office/powerpoint/2010/main" val="3180759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0F1B87-1E60-4C2E-AF1A-9A5705D833AD}" type="datetime1">
              <a:rPr lang="en-US" smtClean="0"/>
              <a:t>6/13/2024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7C3775-45E2-4202-9811-5F3C655C48F1}" type="slidenum">
              <a:rPr lang="en-US" smtClean="0"/>
              <a:t>‹#›</a:t>
            </a:fld>
            <a:endParaRPr lang="en-US" dirty="0"/>
          </a:p>
        </p:txBody>
      </p:sp>
    </p:spTree>
    <p:extLst>
      <p:ext uri="{BB962C8B-B14F-4D97-AF65-F5344CB8AC3E}">
        <p14:creationId xmlns:p14="http://schemas.microsoft.com/office/powerpoint/2010/main" val="1248203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6/13/2024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933769"/>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sz="2800" dirty="0">
              <a:latin typeface="Calibri"/>
              <a:cs typeface="Calibri"/>
            </a:endParaRPr>
          </a:p>
          <a:p>
            <a:pPr marL="3948429">
              <a:lnSpc>
                <a:spcPct val="100000"/>
              </a:lnSpc>
              <a:spcBef>
                <a:spcPts val="1060"/>
              </a:spcBef>
            </a:pPr>
            <a:r>
              <a:rPr sz="2800" b="1" u="sng" dirty="0">
                <a:solidFill>
                  <a:srgbClr val="404040"/>
                </a:solidFill>
                <a:uFill>
                  <a:solidFill>
                    <a:srgbClr val="404040"/>
                  </a:solidFill>
                </a:uFill>
                <a:latin typeface="Calibri"/>
                <a:cs typeface="Calibri"/>
              </a:rPr>
              <a:t>Course</a:t>
            </a:r>
            <a:r>
              <a:rPr sz="2800" b="1" u="sng" spc="-95" dirty="0">
                <a:solidFill>
                  <a:srgbClr val="404040"/>
                </a:solidFill>
                <a:uFill>
                  <a:solidFill>
                    <a:srgbClr val="404040"/>
                  </a:solidFill>
                </a:uFill>
                <a:latin typeface="Calibri"/>
                <a:cs typeface="Calibri"/>
              </a:rPr>
              <a:t> </a:t>
            </a:r>
            <a:r>
              <a:rPr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Understand the role of organization behavior in organization success</a:t>
            </a: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IN" sz="2800" dirty="0">
                <a:solidFill>
                  <a:srgbClr val="404040"/>
                </a:solidFill>
                <a:latin typeface="Calibri"/>
                <a:cs typeface="Calibri"/>
              </a:rPr>
              <a:t>Individual Diversity in Organization; Attitudes and Job Satisfaction</a:t>
            </a:r>
            <a:endParaRPr sz="2800" dirty="0">
              <a:solidFill>
                <a:srgbClr val="404040"/>
              </a:solidFill>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Embracing individual diversity</a:t>
            </a:r>
          </a:p>
        </p:txBody>
      </p:sp>
      <p:sp>
        <p:nvSpPr>
          <p:cNvPr id="3" name="object 3"/>
          <p:cNvSpPr txBox="1"/>
          <p:nvPr/>
        </p:nvSpPr>
        <p:spPr>
          <a:xfrm>
            <a:off x="362267" y="1905000"/>
            <a:ext cx="11467465" cy="3334054"/>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In today's diverse and dynamic business environment, embracing individual diversity is not only the right thing to do, but it is also crucial for organizational success.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400" spc="-85" dirty="0">
              <a:solidFill>
                <a:srgbClr val="404040"/>
              </a:solidFill>
              <a:uFill>
                <a:solidFill>
                  <a:srgbClr val="404040"/>
                </a:solidFill>
              </a:uFill>
              <a:latin typeface="Calibri Light"/>
              <a:ea typeface="+mj-ea"/>
              <a:cs typeface="Calibri Ligh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Organizations can unleash employee potential, foster innovation and creativity, and gain a competitive edge in the market by appreciating and appreciating the distinctive differences and qualities that individuals bring to the workplace.</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220950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7850-4505-435C-CEAD-5B895346FAA5}"/>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FA944EA-AFAF-9689-E964-69F9C0468AD9}"/>
              </a:ext>
            </a:extLst>
          </p:cNvPr>
          <p:cNvSpPr>
            <a:spLocks noGrp="1"/>
          </p:cNvSpPr>
          <p:nvPr>
            <p:ph type="sldNum" sz="quarter" idx="12"/>
          </p:nvPr>
        </p:nvSpPr>
        <p:spPr>
          <a:xfrm>
            <a:off x="8675617" y="6218130"/>
            <a:ext cx="2743200" cy="365125"/>
          </a:xfrm>
        </p:spPr>
        <p:txBody>
          <a:bodyPr/>
          <a:lstStyle/>
          <a:p>
            <a:fld id="{F57C3775-45E2-4202-9811-5F3C655C48F1}" type="slidenum">
              <a:rPr lang="en-US" smtClean="0">
                <a:latin typeface="Poppins" panose="00000500000000000000" pitchFamily="2" charset="0"/>
                <a:cs typeface="Poppins" panose="00000500000000000000" pitchFamily="2" charset="0"/>
              </a:rPr>
              <a:t>11</a:t>
            </a:fld>
            <a:endParaRPr lang="en-US"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9C349B3D-CCB1-DC7C-0C61-55893AE824B4}"/>
              </a:ext>
            </a:extLst>
          </p:cNvPr>
          <p:cNvSpPr txBox="1"/>
          <p:nvPr/>
        </p:nvSpPr>
        <p:spPr>
          <a:xfrm>
            <a:off x="638710" y="621474"/>
            <a:ext cx="11266419" cy="754053"/>
          </a:xfrm>
          <a:prstGeom prst="rect">
            <a:avLst/>
          </a:prstGeom>
          <a:noFill/>
        </p:spPr>
        <p:txBody>
          <a:bodyPr wrap="square" rtlCol="0">
            <a:spAutoFit/>
          </a:bodyPr>
          <a:lstStyle/>
          <a:p>
            <a:pPr algn="ctr"/>
            <a:r>
              <a:rPr lang="en-US" sz="4300" u="sng" spc="-90" dirty="0">
                <a:solidFill>
                  <a:srgbClr val="404040"/>
                </a:solidFill>
                <a:uFill>
                  <a:solidFill>
                    <a:srgbClr val="404040"/>
                  </a:solidFill>
                </a:uFill>
                <a:latin typeface="Calibri Light"/>
                <a:ea typeface="+mj-ea"/>
                <a:cs typeface="Calibri Light"/>
              </a:rPr>
              <a:t>Understanding Attitudes</a:t>
            </a:r>
          </a:p>
        </p:txBody>
      </p:sp>
      <p:sp>
        <p:nvSpPr>
          <p:cNvPr id="13" name="TextBox 12">
            <a:extLst>
              <a:ext uri="{FF2B5EF4-FFF2-40B4-BE49-F238E27FC236}">
                <a16:creationId xmlns:a16="http://schemas.microsoft.com/office/drawing/2014/main" id="{FEFBA46C-D47D-C022-8DBC-C771A0618962}"/>
              </a:ext>
            </a:extLst>
          </p:cNvPr>
          <p:cNvSpPr txBox="1"/>
          <p:nvPr/>
        </p:nvSpPr>
        <p:spPr>
          <a:xfrm>
            <a:off x="804419" y="1797565"/>
            <a:ext cx="10645636" cy="3913059"/>
          </a:xfrm>
          <a:prstGeom prst="rect">
            <a:avLst/>
          </a:prstGeom>
          <a:noFill/>
        </p:spPr>
        <p:txBody>
          <a:bodyPr wrap="square" rtlCol="0">
            <a:spAutoFit/>
          </a:bodyPr>
          <a:lstStyle/>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Attitudes are a complex blend of beliefs, feelings, and behavioral intentions towards specific objects, people, or situations.</a:t>
            </a: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They play a pivotal role in shaping individual behavior and decision-making processes within organizations. Attitudes can be positive or negative and can vary in intensity and stability over time.</a:t>
            </a: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Common attitudes in the workplace include job satisfaction, organizational commitment, job involvement, and organizational citizenship behavior.</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1945" y="6244013"/>
            <a:ext cx="641904" cy="313360"/>
          </a:xfrm>
          <a:prstGeom prst="rect">
            <a:avLst/>
          </a:prstGeom>
        </p:spPr>
      </p:pic>
      <p:pic>
        <p:nvPicPr>
          <p:cNvPr id="2" name="Picture 1">
            <a:extLst>
              <a:ext uri="{FF2B5EF4-FFF2-40B4-BE49-F238E27FC236}">
                <a16:creationId xmlns:a16="http://schemas.microsoft.com/office/drawing/2014/main" id="{1C81DB24-CF77-9D69-9829-26B6D5FBC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69" y="6280030"/>
            <a:ext cx="1294410" cy="258882"/>
          </a:xfrm>
          <a:prstGeom prst="rect">
            <a:avLst/>
          </a:prstGeom>
        </p:spPr>
      </p:pic>
      <p:pic>
        <p:nvPicPr>
          <p:cNvPr id="3" name="object 4">
            <a:extLst>
              <a:ext uri="{FF2B5EF4-FFF2-40B4-BE49-F238E27FC236}">
                <a16:creationId xmlns:a16="http://schemas.microsoft.com/office/drawing/2014/main" id="{F8AAB70B-0ACF-5576-A968-649A46104FC1}"/>
              </a:ext>
            </a:extLst>
          </p:cNvPr>
          <p:cNvPicPr/>
          <p:nvPr/>
        </p:nvPicPr>
        <p:blipFill>
          <a:blip r:embed="rId5"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330419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7850-4505-435C-CEAD-5B895346FAA5}"/>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FA944EA-AFAF-9689-E964-69F9C0468AD9}"/>
              </a:ext>
            </a:extLst>
          </p:cNvPr>
          <p:cNvSpPr>
            <a:spLocks noGrp="1"/>
          </p:cNvSpPr>
          <p:nvPr>
            <p:ph type="sldNum" sz="quarter" idx="12"/>
          </p:nvPr>
        </p:nvSpPr>
        <p:spPr>
          <a:xfrm>
            <a:off x="8675617" y="6218130"/>
            <a:ext cx="2743200" cy="365125"/>
          </a:xfrm>
        </p:spPr>
        <p:txBody>
          <a:bodyPr/>
          <a:lstStyle/>
          <a:p>
            <a:fld id="{F57C3775-45E2-4202-9811-5F3C655C48F1}" type="slidenum">
              <a:rPr lang="en-US" smtClean="0">
                <a:latin typeface="Poppins" panose="00000500000000000000" pitchFamily="2" charset="0"/>
                <a:cs typeface="Poppins" panose="00000500000000000000" pitchFamily="2" charset="0"/>
              </a:rPr>
              <a:t>12</a:t>
            </a:fld>
            <a:endParaRPr lang="en-US"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9C349B3D-CCB1-DC7C-0C61-55893AE824B4}"/>
              </a:ext>
            </a:extLst>
          </p:cNvPr>
          <p:cNvSpPr txBox="1"/>
          <p:nvPr/>
        </p:nvSpPr>
        <p:spPr>
          <a:xfrm>
            <a:off x="556478" y="578690"/>
            <a:ext cx="11266419" cy="754053"/>
          </a:xfrm>
          <a:prstGeom prst="rect">
            <a:avLst/>
          </a:prstGeom>
          <a:noFill/>
        </p:spPr>
        <p:txBody>
          <a:bodyPr wrap="square" rtlCol="0">
            <a:spAutoFit/>
          </a:bodyPr>
          <a:lstStyle/>
          <a:p>
            <a:pPr algn="ctr"/>
            <a:r>
              <a:rPr lang="en-US" sz="4300" u="sng" spc="-90" dirty="0">
                <a:solidFill>
                  <a:srgbClr val="404040"/>
                </a:solidFill>
                <a:uFill>
                  <a:solidFill>
                    <a:srgbClr val="404040"/>
                  </a:solidFill>
                </a:uFill>
                <a:latin typeface="Calibri Light"/>
                <a:ea typeface="+mj-ea"/>
                <a:cs typeface="Calibri Light"/>
              </a:rPr>
              <a:t>Determinants of Attitudes</a:t>
            </a:r>
          </a:p>
        </p:txBody>
      </p:sp>
      <p:sp>
        <p:nvSpPr>
          <p:cNvPr id="13" name="TextBox 12">
            <a:extLst>
              <a:ext uri="{FF2B5EF4-FFF2-40B4-BE49-F238E27FC236}">
                <a16:creationId xmlns:a16="http://schemas.microsoft.com/office/drawing/2014/main" id="{FEFBA46C-D47D-C022-8DBC-C771A0618962}"/>
              </a:ext>
            </a:extLst>
          </p:cNvPr>
          <p:cNvSpPr txBox="1"/>
          <p:nvPr/>
        </p:nvSpPr>
        <p:spPr>
          <a:xfrm>
            <a:off x="856309" y="1850652"/>
            <a:ext cx="10645636" cy="4367478"/>
          </a:xfrm>
          <a:prstGeom prst="rect">
            <a:avLst/>
          </a:prstGeom>
          <a:noFill/>
        </p:spPr>
        <p:txBody>
          <a:bodyPr wrap="square" rtlCol="0">
            <a:spAutoFit/>
          </a:bodyPr>
          <a:lstStyle/>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Personality: Personality traits such as extraversion, agreeableness, conscientiousness, neuroticism, and openness to experience can shape individuals' attitudes and behaviors in the workplace. </a:t>
            </a: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Perception: Individuals' perceptions of their work environment, colleagues, supervisors, and organizational policies can influence their attitudes and job satisfaction.</a:t>
            </a: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Organizational Culture: Organizational culture, including its values, norms, and practices, can shape employees' attitudes towards their jobs and the organization as a whole. </a:t>
            </a:r>
          </a:p>
          <a:p>
            <a:pPr marL="257175" indent="-257175" algn="just">
              <a:lnSpc>
                <a:spcPct val="150000"/>
              </a:lnSpc>
              <a:buFont typeface="Arial" panose="020B0604020202020204" pitchFamily="34" charset="0"/>
              <a:buChar char="•"/>
            </a:pPr>
            <a:endParaRPr lang="en-US" sz="1900" dirty="0">
              <a:ln w="0"/>
              <a:solidFill>
                <a:schemeClr val="tx1">
                  <a:lumMod val="75000"/>
                  <a:lumOff val="25000"/>
                </a:schemeClr>
              </a:solidFill>
              <a:latin typeface="Poppins" panose="00000500000000000000" pitchFamily="2" charset="0"/>
              <a:cs typeface="Poppins" panose="00000500000000000000" pitchFamily="2"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1945" y="6244013"/>
            <a:ext cx="641904" cy="313360"/>
          </a:xfrm>
          <a:prstGeom prst="rect">
            <a:avLst/>
          </a:prstGeom>
        </p:spPr>
      </p:pic>
      <p:pic>
        <p:nvPicPr>
          <p:cNvPr id="2" name="Picture 1">
            <a:extLst>
              <a:ext uri="{FF2B5EF4-FFF2-40B4-BE49-F238E27FC236}">
                <a16:creationId xmlns:a16="http://schemas.microsoft.com/office/drawing/2014/main" id="{1C81DB24-CF77-9D69-9829-26B6D5FBC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69" y="6280030"/>
            <a:ext cx="1294410" cy="258882"/>
          </a:xfrm>
          <a:prstGeom prst="rect">
            <a:avLst/>
          </a:prstGeom>
        </p:spPr>
      </p:pic>
      <p:pic>
        <p:nvPicPr>
          <p:cNvPr id="3" name="object 4">
            <a:extLst>
              <a:ext uri="{FF2B5EF4-FFF2-40B4-BE49-F238E27FC236}">
                <a16:creationId xmlns:a16="http://schemas.microsoft.com/office/drawing/2014/main" id="{BDB766D2-00FE-F71F-0CFE-4E25BD4FB351}"/>
              </a:ext>
            </a:extLst>
          </p:cNvPr>
          <p:cNvPicPr/>
          <p:nvPr/>
        </p:nvPicPr>
        <p:blipFill>
          <a:blip r:embed="rId5"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729639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7850-4505-435C-CEAD-5B895346FAA5}"/>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FA944EA-AFAF-9689-E964-69F9C0468AD9}"/>
              </a:ext>
            </a:extLst>
          </p:cNvPr>
          <p:cNvSpPr>
            <a:spLocks noGrp="1"/>
          </p:cNvSpPr>
          <p:nvPr>
            <p:ph type="sldNum" sz="quarter" idx="12"/>
          </p:nvPr>
        </p:nvSpPr>
        <p:spPr>
          <a:xfrm>
            <a:off x="8675617" y="6218130"/>
            <a:ext cx="2743200" cy="365125"/>
          </a:xfrm>
        </p:spPr>
        <p:txBody>
          <a:bodyPr/>
          <a:lstStyle/>
          <a:p>
            <a:fld id="{F57C3775-45E2-4202-9811-5F3C655C48F1}" type="slidenum">
              <a:rPr lang="en-US" smtClean="0">
                <a:latin typeface="Poppins" panose="00000500000000000000" pitchFamily="2" charset="0"/>
                <a:cs typeface="Poppins" panose="00000500000000000000" pitchFamily="2" charset="0"/>
              </a:rPr>
              <a:t>13</a:t>
            </a:fld>
            <a:endParaRPr lang="en-US"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9C349B3D-CCB1-DC7C-0C61-55893AE824B4}"/>
              </a:ext>
            </a:extLst>
          </p:cNvPr>
          <p:cNvSpPr txBox="1"/>
          <p:nvPr/>
        </p:nvSpPr>
        <p:spPr>
          <a:xfrm>
            <a:off x="462790" y="628053"/>
            <a:ext cx="11266419" cy="754053"/>
          </a:xfrm>
          <a:prstGeom prst="rect">
            <a:avLst/>
          </a:prstGeom>
          <a:noFill/>
        </p:spPr>
        <p:txBody>
          <a:bodyPr wrap="square" rtlCol="0">
            <a:spAutoFit/>
          </a:bodyPr>
          <a:lstStyle/>
          <a:p>
            <a:pPr algn="ctr"/>
            <a:r>
              <a:rPr lang="en-US" sz="4300" u="sng" spc="-90" dirty="0">
                <a:solidFill>
                  <a:srgbClr val="404040"/>
                </a:solidFill>
                <a:uFill>
                  <a:solidFill>
                    <a:srgbClr val="404040"/>
                  </a:solidFill>
                </a:uFill>
                <a:latin typeface="Calibri Light"/>
                <a:ea typeface="+mj-ea"/>
                <a:cs typeface="Calibri Light"/>
              </a:rPr>
              <a:t>Determinants of Job Satisfaction</a:t>
            </a:r>
          </a:p>
        </p:txBody>
      </p:sp>
      <p:sp>
        <p:nvSpPr>
          <p:cNvPr id="13" name="TextBox 12">
            <a:extLst>
              <a:ext uri="{FF2B5EF4-FFF2-40B4-BE49-F238E27FC236}">
                <a16:creationId xmlns:a16="http://schemas.microsoft.com/office/drawing/2014/main" id="{FEFBA46C-D47D-C022-8DBC-C771A0618962}"/>
              </a:ext>
            </a:extLst>
          </p:cNvPr>
          <p:cNvSpPr txBox="1"/>
          <p:nvPr/>
        </p:nvSpPr>
        <p:spPr>
          <a:xfrm>
            <a:off x="760374" y="1981200"/>
            <a:ext cx="10645636" cy="3359061"/>
          </a:xfrm>
          <a:prstGeom prst="rect">
            <a:avLst/>
          </a:prstGeom>
          <a:noFill/>
        </p:spPr>
        <p:txBody>
          <a:bodyPr wrap="square" rtlCol="0">
            <a:spAutoFit/>
          </a:bodyPr>
          <a:lstStyle/>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Work Environment: The work environment, including factors such as physical conditions, safety, and organizational policies, can impact employees' satisfaction with their jobs.</a:t>
            </a:r>
          </a:p>
          <a:p>
            <a:pPr marL="257175" indent="-257175" algn="just">
              <a:lnSpc>
                <a:spcPct val="150000"/>
              </a:lnSpc>
              <a:buFont typeface="Arial" panose="020B0604020202020204" pitchFamily="34" charset="0"/>
              <a:buChar char="•"/>
            </a:pPr>
            <a:endParaRPr lang="en-US" sz="2400" spc="-85" dirty="0">
              <a:solidFill>
                <a:srgbClr val="404040"/>
              </a:solidFill>
              <a:uFill>
                <a:solidFill>
                  <a:srgbClr val="404040"/>
                </a:solidFill>
              </a:uFill>
              <a:latin typeface="Calibri Light"/>
              <a:ea typeface="+mj-ea"/>
              <a:cs typeface="Calibri Light"/>
            </a:endParaRP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Compensation and Benefits: Fair and competitive compensation, along with comprehensive benefits packages, contribute to employees' overall satisfaction with their jobs.</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1945" y="6244013"/>
            <a:ext cx="641904" cy="313360"/>
          </a:xfrm>
          <a:prstGeom prst="rect">
            <a:avLst/>
          </a:prstGeom>
        </p:spPr>
      </p:pic>
      <p:pic>
        <p:nvPicPr>
          <p:cNvPr id="2" name="Picture 1">
            <a:extLst>
              <a:ext uri="{FF2B5EF4-FFF2-40B4-BE49-F238E27FC236}">
                <a16:creationId xmlns:a16="http://schemas.microsoft.com/office/drawing/2014/main" id="{1C81DB24-CF77-9D69-9829-26B6D5FBC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69" y="6280030"/>
            <a:ext cx="1294410" cy="258882"/>
          </a:xfrm>
          <a:prstGeom prst="rect">
            <a:avLst/>
          </a:prstGeom>
        </p:spPr>
      </p:pic>
      <p:pic>
        <p:nvPicPr>
          <p:cNvPr id="3" name="object 4">
            <a:extLst>
              <a:ext uri="{FF2B5EF4-FFF2-40B4-BE49-F238E27FC236}">
                <a16:creationId xmlns:a16="http://schemas.microsoft.com/office/drawing/2014/main" id="{68F1EE7A-164D-A16B-FDA5-F4B73E85D9CC}"/>
              </a:ext>
            </a:extLst>
          </p:cNvPr>
          <p:cNvPicPr/>
          <p:nvPr/>
        </p:nvPicPr>
        <p:blipFill>
          <a:blip r:embed="rId5"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859220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7850-4505-435C-CEAD-5B895346FAA5}"/>
            </a:ext>
          </a:extLst>
        </p:cNvPr>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FA944EA-AFAF-9689-E964-69F9C0468AD9}"/>
              </a:ext>
            </a:extLst>
          </p:cNvPr>
          <p:cNvSpPr>
            <a:spLocks noGrp="1"/>
          </p:cNvSpPr>
          <p:nvPr>
            <p:ph type="sldNum" sz="quarter" idx="12"/>
          </p:nvPr>
        </p:nvSpPr>
        <p:spPr>
          <a:xfrm>
            <a:off x="8675617" y="6218130"/>
            <a:ext cx="2743200" cy="365125"/>
          </a:xfrm>
        </p:spPr>
        <p:txBody>
          <a:bodyPr/>
          <a:lstStyle/>
          <a:p>
            <a:fld id="{F57C3775-45E2-4202-9811-5F3C655C48F1}" type="slidenum">
              <a:rPr lang="en-US" smtClean="0">
                <a:latin typeface="Poppins" panose="00000500000000000000" pitchFamily="2" charset="0"/>
                <a:cs typeface="Poppins" panose="00000500000000000000" pitchFamily="2" charset="0"/>
              </a:rPr>
              <a:t>14</a:t>
            </a:fld>
            <a:endParaRPr lang="en-US" dirty="0">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9C349B3D-CCB1-DC7C-0C61-55893AE824B4}"/>
              </a:ext>
            </a:extLst>
          </p:cNvPr>
          <p:cNvSpPr txBox="1"/>
          <p:nvPr/>
        </p:nvSpPr>
        <p:spPr>
          <a:xfrm>
            <a:off x="638710" y="621474"/>
            <a:ext cx="11266419" cy="754053"/>
          </a:xfrm>
          <a:prstGeom prst="rect">
            <a:avLst/>
          </a:prstGeom>
          <a:noFill/>
        </p:spPr>
        <p:txBody>
          <a:bodyPr wrap="square" rtlCol="0">
            <a:spAutoFit/>
          </a:bodyPr>
          <a:lstStyle/>
          <a:p>
            <a:pPr algn="ctr"/>
            <a:r>
              <a:rPr lang="en-US" sz="4300" u="sng" spc="-90" dirty="0">
                <a:solidFill>
                  <a:srgbClr val="404040"/>
                </a:solidFill>
                <a:uFill>
                  <a:solidFill>
                    <a:srgbClr val="404040"/>
                  </a:solidFill>
                </a:uFill>
                <a:latin typeface="Calibri Light"/>
                <a:ea typeface="+mj-ea"/>
                <a:cs typeface="Calibri Light"/>
              </a:rPr>
              <a:t>Determinants of Job Satisfaction</a:t>
            </a:r>
          </a:p>
        </p:txBody>
      </p:sp>
      <p:sp>
        <p:nvSpPr>
          <p:cNvPr id="13" name="TextBox 12">
            <a:extLst>
              <a:ext uri="{FF2B5EF4-FFF2-40B4-BE49-F238E27FC236}">
                <a16:creationId xmlns:a16="http://schemas.microsoft.com/office/drawing/2014/main" id="{FEFBA46C-D47D-C022-8DBC-C771A0618962}"/>
              </a:ext>
            </a:extLst>
          </p:cNvPr>
          <p:cNvSpPr txBox="1"/>
          <p:nvPr/>
        </p:nvSpPr>
        <p:spPr>
          <a:xfrm>
            <a:off x="745448" y="2026468"/>
            <a:ext cx="10645636" cy="2805063"/>
          </a:xfrm>
          <a:prstGeom prst="rect">
            <a:avLst/>
          </a:prstGeom>
          <a:noFill/>
        </p:spPr>
        <p:txBody>
          <a:bodyPr wrap="square" rtlCol="0">
            <a:spAutoFit/>
          </a:bodyPr>
          <a:lstStyle/>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Opportunities for Advancement: Opportunities for career advancement, professional development, and skill enhancement are essential for employee satisfaction and retention. </a:t>
            </a:r>
          </a:p>
          <a:p>
            <a:pPr marL="257175" indent="-257175" algn="just">
              <a:lnSpc>
                <a:spcPct val="150000"/>
              </a:lnSpc>
              <a:buFont typeface="Arial" panose="020B0604020202020204" pitchFamily="34" charset="0"/>
              <a:buChar char="•"/>
            </a:pPr>
            <a:endParaRPr lang="en-US" sz="2400" spc="-85" dirty="0">
              <a:solidFill>
                <a:srgbClr val="404040"/>
              </a:solidFill>
              <a:uFill>
                <a:solidFill>
                  <a:srgbClr val="404040"/>
                </a:solidFill>
              </a:uFill>
              <a:latin typeface="Calibri Light"/>
              <a:ea typeface="+mj-ea"/>
              <a:cs typeface="Calibri Light"/>
            </a:endParaRPr>
          </a:p>
          <a:p>
            <a:pPr marL="257175" indent="-257175" algn="just">
              <a:lnSpc>
                <a:spcPct val="150000"/>
              </a:lnSpc>
              <a:buFont typeface="Arial" panose="020B0604020202020204" pitchFamily="34" charset="0"/>
              <a:buChar char="•"/>
            </a:pPr>
            <a:r>
              <a:rPr lang="en-US" sz="2400" spc="-85" dirty="0">
                <a:solidFill>
                  <a:srgbClr val="404040"/>
                </a:solidFill>
                <a:uFill>
                  <a:solidFill>
                    <a:srgbClr val="404040"/>
                  </a:solidFill>
                </a:uFill>
                <a:latin typeface="Calibri Light"/>
                <a:ea typeface="+mj-ea"/>
                <a:cs typeface="Calibri Light"/>
              </a:rPr>
              <a:t>Work-Life Balance: Achieving a healthy balance between work and personal life is critical for employee well-being and job satisfaction.</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1945" y="6244013"/>
            <a:ext cx="641904" cy="313360"/>
          </a:xfrm>
          <a:prstGeom prst="rect">
            <a:avLst/>
          </a:prstGeom>
        </p:spPr>
      </p:pic>
      <p:pic>
        <p:nvPicPr>
          <p:cNvPr id="2" name="Picture 1">
            <a:extLst>
              <a:ext uri="{FF2B5EF4-FFF2-40B4-BE49-F238E27FC236}">
                <a16:creationId xmlns:a16="http://schemas.microsoft.com/office/drawing/2014/main" id="{1C81DB24-CF77-9D69-9829-26B6D5FBC4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69" y="6280030"/>
            <a:ext cx="1294410" cy="258882"/>
          </a:xfrm>
          <a:prstGeom prst="rect">
            <a:avLst/>
          </a:prstGeom>
        </p:spPr>
      </p:pic>
      <p:pic>
        <p:nvPicPr>
          <p:cNvPr id="3" name="object 4">
            <a:extLst>
              <a:ext uri="{FF2B5EF4-FFF2-40B4-BE49-F238E27FC236}">
                <a16:creationId xmlns:a16="http://schemas.microsoft.com/office/drawing/2014/main" id="{01D54650-CA37-E251-67EB-16B5B6B0FEFC}"/>
              </a:ext>
            </a:extLst>
          </p:cNvPr>
          <p:cNvPicPr/>
          <p:nvPr/>
        </p:nvPicPr>
        <p:blipFill>
          <a:blip r:embed="rId5"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1148457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356883"/>
            <a:ext cx="9601200" cy="1366400"/>
          </a:xfrm>
          <a:prstGeom prst="rect">
            <a:avLst/>
          </a:prstGeom>
        </p:spPr>
        <p:txBody>
          <a:bodyPr vert="horz" wrap="square" lIns="0" tIns="12065" rIns="0" bIns="0" rtlCol="0">
            <a:spAutoFit/>
          </a:bodyPr>
          <a:lstStyle/>
          <a:p>
            <a:pPr marL="12700" algn="ctr">
              <a:lnSpc>
                <a:spcPct val="100000"/>
              </a:lnSpc>
              <a:spcBef>
                <a:spcPts val="95"/>
              </a:spcBef>
            </a:pPr>
            <a:r>
              <a:rPr sz="4300" u="sng" spc="-85" dirty="0">
                <a:uFill>
                  <a:solidFill>
                    <a:srgbClr val="404040"/>
                  </a:solidFill>
                </a:uFill>
                <a:latin typeface="Calibri Light"/>
                <a:cs typeface="Calibri Light"/>
              </a:rPr>
              <a:t>Introduction</a:t>
            </a:r>
            <a:r>
              <a:rPr lang="en-US" sz="4300" u="sng" spc="-85" dirty="0">
                <a:uFill>
                  <a:solidFill>
                    <a:srgbClr val="404040"/>
                  </a:solidFill>
                </a:uFill>
                <a:latin typeface="Calibri Light"/>
                <a:cs typeface="Calibri Light"/>
              </a:rPr>
              <a:t>- </a:t>
            </a:r>
            <a:r>
              <a:rPr lang="en-IN" sz="4300" u="sng" spc="-85" dirty="0">
                <a:uFill>
                  <a:solidFill>
                    <a:srgbClr val="404040"/>
                  </a:solidFill>
                </a:uFill>
                <a:latin typeface="Calibri Light"/>
                <a:cs typeface="Calibri Light"/>
              </a:rPr>
              <a:t>Individual Diversity in Organization</a:t>
            </a:r>
            <a:endParaRPr sz="4300" u="sng" spc="-85" dirty="0">
              <a:uFill>
                <a:solidFill>
                  <a:srgbClr val="404040"/>
                </a:solidFill>
              </a:uFill>
              <a:latin typeface="Calibri Light"/>
              <a:cs typeface="Calibri Light"/>
            </a:endParaRPr>
          </a:p>
        </p:txBody>
      </p:sp>
      <p:sp>
        <p:nvSpPr>
          <p:cNvPr id="4" name="object 4"/>
          <p:cNvSpPr txBox="1"/>
          <p:nvPr/>
        </p:nvSpPr>
        <p:spPr>
          <a:xfrm>
            <a:off x="273685" y="1981200"/>
            <a:ext cx="11644630" cy="3942746"/>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In the contemporary world of globalization and interconnectivity, organizations are gradually realizing the significance of embracing diversity. </a:t>
            </a:r>
          </a:p>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A vast array of individual distinctions, such as those related to race, ethnicity, gender, age, sexual orientation, religion, disability, and socioeconomic status, are all included in the concept of diversity. </a:t>
            </a:r>
          </a:p>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endParaRPr lang="en-US" sz="2800" spc="-85" dirty="0">
              <a:solidFill>
                <a:srgbClr val="404040"/>
              </a:solidFill>
              <a:uFill>
                <a:solidFill>
                  <a:srgbClr val="404040"/>
                </a:solidFill>
              </a:uFill>
              <a:latin typeface="Calibri Light"/>
              <a:ea typeface="+mj-ea"/>
              <a:cs typeface="Calibri Light"/>
            </a:endParaRPr>
          </a:p>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2800" spc="-85" dirty="0">
                <a:solidFill>
                  <a:srgbClr val="404040"/>
                </a:solidFill>
                <a:uFill>
                  <a:solidFill>
                    <a:srgbClr val="404040"/>
                  </a:solidFill>
                </a:uFill>
                <a:latin typeface="Calibri Light"/>
                <a:ea typeface="+mj-ea"/>
                <a:cs typeface="Calibri Light"/>
              </a:rPr>
              <a:t>The distinctive qualities and distinctions that each person brings to the workplace are referred to as individual diversity</a:t>
            </a: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0200" y="470378"/>
            <a:ext cx="9881107" cy="838485"/>
          </a:xfrm>
          <a:prstGeom prst="rect">
            <a:avLst/>
          </a:prstGeom>
        </p:spPr>
        <p:txBody>
          <a:bodyPr vert="horz" wrap="square" lIns="0" tIns="175056" rIns="0" bIns="0" rtlCol="0">
            <a:spAutoFit/>
          </a:bodyPr>
          <a:lstStyle/>
          <a:p>
            <a:pPr marL="2322830">
              <a:lnSpc>
                <a:spcPct val="100000"/>
              </a:lnSpc>
              <a:spcBef>
                <a:spcPts val="95"/>
              </a:spcBef>
            </a:pPr>
            <a:r>
              <a:rPr lang="en-US" sz="4300" u="sng" spc="-105" dirty="0">
                <a:uFill>
                  <a:solidFill>
                    <a:srgbClr val="404040"/>
                  </a:solidFill>
                </a:uFill>
                <a:latin typeface="Calibri Light"/>
                <a:cs typeface="Calibri Light"/>
              </a:rPr>
              <a:t>Benefits of Individual Diversity</a:t>
            </a:r>
          </a:p>
        </p:txBody>
      </p:sp>
      <p:sp>
        <p:nvSpPr>
          <p:cNvPr id="3" name="object 3"/>
          <p:cNvSpPr txBox="1"/>
          <p:nvPr/>
        </p:nvSpPr>
        <p:spPr>
          <a:xfrm>
            <a:off x="656489" y="1905000"/>
            <a:ext cx="10835030" cy="2818849"/>
          </a:xfrm>
          <a:prstGeom prst="rect">
            <a:avLst/>
          </a:prstGeom>
        </p:spPr>
        <p:txBody>
          <a:bodyPr vert="horz" wrap="square" lIns="0" tIns="56515" rIns="0" bIns="0" rtlCol="0">
            <a:spAutoFit/>
          </a:bodyPr>
          <a:lstStyle/>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Increased Creativity and Innovation:- By promoting the investigation of novel concepts and methods, diversity of opinion and viewpoint fosters creativity and innovation.   </a:t>
            </a:r>
          </a:p>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endParaRPr lang="en-US" sz="3200" spc="-85" dirty="0">
              <a:solidFill>
                <a:srgbClr val="404040"/>
              </a:solidFill>
              <a:uFill>
                <a:solidFill>
                  <a:srgbClr val="404040"/>
                </a:solidFill>
              </a:uFill>
              <a:latin typeface="Calibri Light"/>
              <a:ea typeface="+mj-ea"/>
              <a:cs typeface="Calibri Light"/>
            </a:endParaRPr>
          </a:p>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Better Problem-Solving: Diverse teams are more suited to take on difficult tasks and obstacles.</a:t>
            </a:r>
          </a:p>
        </p:txBody>
      </p:sp>
      <p:pic>
        <p:nvPicPr>
          <p:cNvPr id="4" name="object 4"/>
          <p:cNvPicPr/>
          <p:nvPr/>
        </p:nvPicPr>
        <p:blipFill>
          <a:blip r:embed="rId2" cstate="print"/>
          <a:stretch>
            <a:fillRect/>
          </a:stretch>
        </p:blipFill>
        <p:spPr>
          <a:xfrm>
            <a:off x="10599087" y="246162"/>
            <a:ext cx="1140616" cy="6615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488480"/>
            <a:ext cx="9881107" cy="838485"/>
          </a:xfrm>
          <a:prstGeom prst="rect">
            <a:avLst/>
          </a:prstGeom>
        </p:spPr>
        <p:txBody>
          <a:bodyPr vert="horz" wrap="square" lIns="0" tIns="175056" rIns="0" bIns="0" rtlCol="0">
            <a:spAutoFit/>
          </a:bodyPr>
          <a:lstStyle/>
          <a:p>
            <a:pPr marL="2270760">
              <a:lnSpc>
                <a:spcPct val="100000"/>
              </a:lnSpc>
              <a:spcBef>
                <a:spcPts val="95"/>
              </a:spcBef>
            </a:pPr>
            <a:r>
              <a:rPr lang="en-IN" sz="4300" u="sng" spc="-110" dirty="0">
                <a:uFill>
                  <a:solidFill>
                    <a:srgbClr val="404040"/>
                  </a:solidFill>
                </a:uFill>
                <a:latin typeface="Calibri Light"/>
                <a:cs typeface="Calibri Light"/>
              </a:rPr>
              <a:t>Benefits of Individual Diversity</a:t>
            </a:r>
          </a:p>
        </p:txBody>
      </p:sp>
      <p:sp>
        <p:nvSpPr>
          <p:cNvPr id="3" name="object 3"/>
          <p:cNvSpPr txBox="1"/>
          <p:nvPr/>
        </p:nvSpPr>
        <p:spPr>
          <a:xfrm>
            <a:off x="495758" y="1981168"/>
            <a:ext cx="11243945" cy="2895663"/>
          </a:xfrm>
          <a:prstGeom prst="rect">
            <a:avLst/>
          </a:prstGeom>
        </p:spPr>
        <p:txBody>
          <a:bodyPr vert="horz" wrap="square" lIns="0" tIns="61594" rIns="0" bIns="0" rtlCol="0">
            <a:spAutoFit/>
          </a:bodyPr>
          <a:lstStyle/>
          <a:p>
            <a:pPr marL="469265" marR="5715" indent="-457200" algn="just">
              <a:lnSpc>
                <a:spcPts val="3030"/>
              </a:lnSpc>
              <a:spcBef>
                <a:spcPts val="484"/>
              </a:spcBef>
              <a:buClr>
                <a:srgbClr val="E38312"/>
              </a:buClr>
              <a:buFont typeface="Wingdings" panose="05000000000000000000" pitchFamily="2" charset="2"/>
              <a:buChar char="Ø"/>
              <a:tabLst>
                <a:tab pos="268605" algn="l"/>
              </a:tabLst>
            </a:pPr>
            <a:r>
              <a:rPr lang="en-US" sz="3200" spc="-85" dirty="0">
                <a:solidFill>
                  <a:srgbClr val="404040"/>
                </a:solidFill>
                <a:uFill>
                  <a:solidFill>
                    <a:srgbClr val="404040"/>
                  </a:solidFill>
                </a:uFill>
                <a:latin typeface="Calibri Light"/>
                <a:ea typeface="+mj-ea"/>
                <a:cs typeface="Calibri Light"/>
              </a:rPr>
              <a:t>Higher Employee Engagement and Satisfaction: Inclusive workplaces that foster a culture of respect and value for all people typically have higher employee engagement and satisfaction levels. </a:t>
            </a:r>
          </a:p>
          <a:p>
            <a:pPr marL="469265" marR="5715" indent="-457200" algn="just">
              <a:lnSpc>
                <a:spcPts val="3030"/>
              </a:lnSpc>
              <a:spcBef>
                <a:spcPts val="484"/>
              </a:spcBef>
              <a:buClr>
                <a:srgbClr val="E38312"/>
              </a:buClr>
              <a:buFont typeface="Wingdings" panose="05000000000000000000" pitchFamily="2" charset="2"/>
              <a:buChar char="Ø"/>
              <a:tabLst>
                <a:tab pos="268605" algn="l"/>
              </a:tabLst>
            </a:pPr>
            <a:endParaRPr lang="en-US" sz="3200" spc="-85" dirty="0">
              <a:solidFill>
                <a:srgbClr val="404040"/>
              </a:solidFill>
              <a:uFill>
                <a:solidFill>
                  <a:srgbClr val="404040"/>
                </a:solidFill>
              </a:uFill>
              <a:latin typeface="Calibri Light"/>
              <a:ea typeface="+mj-ea"/>
              <a:cs typeface="Calibri Light"/>
            </a:endParaRPr>
          </a:p>
          <a:p>
            <a:pPr marL="469265" marR="5715" indent="-457200" algn="just">
              <a:lnSpc>
                <a:spcPts val="3030"/>
              </a:lnSpc>
              <a:spcBef>
                <a:spcPts val="484"/>
              </a:spcBef>
              <a:buClr>
                <a:srgbClr val="E38312"/>
              </a:buClr>
              <a:buFont typeface="Wingdings" panose="05000000000000000000" pitchFamily="2" charset="2"/>
              <a:buChar char="Ø"/>
              <a:tabLst>
                <a:tab pos="268605" algn="l"/>
              </a:tabLst>
            </a:pPr>
            <a:r>
              <a:rPr lang="en-US" sz="3200" spc="-85" dirty="0">
                <a:solidFill>
                  <a:srgbClr val="404040"/>
                </a:solidFill>
                <a:uFill>
                  <a:solidFill>
                    <a:srgbClr val="404040"/>
                  </a:solidFill>
                </a:uFill>
                <a:latin typeface="Calibri Light"/>
                <a:ea typeface="+mj-ea"/>
                <a:cs typeface="Calibri Light"/>
              </a:rPr>
              <a:t>Improved Market Reach and Customer Understanding: Employers with a diverse workforce are better equipped to comprehend and cater to a range of clientele. </a:t>
            </a:r>
          </a:p>
        </p:txBody>
      </p:sp>
      <p:pic>
        <p:nvPicPr>
          <p:cNvPr id="4" name="object 4"/>
          <p:cNvPicPr/>
          <p:nvPr/>
        </p:nvPicPr>
        <p:blipFill>
          <a:blip r:embed="rId2" cstate="print"/>
          <a:stretch>
            <a:fillRect/>
          </a:stretch>
        </p:blipFill>
        <p:spPr>
          <a:xfrm>
            <a:off x="10599087" y="246162"/>
            <a:ext cx="1140616" cy="6615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Challenges of Individual Diversity</a:t>
            </a:r>
          </a:p>
        </p:txBody>
      </p:sp>
      <p:sp>
        <p:nvSpPr>
          <p:cNvPr id="3" name="object 3"/>
          <p:cNvSpPr txBox="1"/>
          <p:nvPr/>
        </p:nvSpPr>
        <p:spPr>
          <a:xfrm>
            <a:off x="362267" y="1905000"/>
            <a:ext cx="11467465" cy="4442050"/>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1. Bias and Discrimination: Unconscious bias and discrimination can undermine efforts to create an inclusive workplace environment. Prejudices based on factors such as race, gender, or age may influence hiring decisions, performance evaluations, and career advancement opportunities, leading to disparities and inequities within the organization.</a:t>
            </a:r>
          </a:p>
          <a:p>
            <a:pPr marL="257175" marR="0" lvl="0" indent="-257175"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n-US" sz="2400" spc="-85" dirty="0">
              <a:solidFill>
                <a:srgbClr val="404040"/>
              </a:solidFill>
              <a:uFill>
                <a:solidFill>
                  <a:srgbClr val="404040"/>
                </a:solidFill>
              </a:uFill>
              <a:latin typeface="Calibri Light"/>
              <a:ea typeface="+mj-ea"/>
              <a:cs typeface="Calibri Ligh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2. Communication Barriers: Differences in language, communication styles, and cultural norms can create barriers to effective communication and collaboration. Misunderstandings or misinterpretations may arise, hindering teamwork and productivity</a:t>
            </a:r>
            <a:r>
              <a:rPr kumimoji="0" lang="en-US" sz="1600" b="0" i="0" u="none" strike="noStrike" kern="1200" cap="none" spc="0" normalizeH="0" baseline="0" noProof="0" dirty="0">
                <a:ln w="0"/>
                <a:solidFill>
                  <a:prstClr val="black">
                    <a:lumMod val="75000"/>
                    <a:lumOff val="25000"/>
                  </a:prstClr>
                </a:solidFill>
                <a:effectLst/>
                <a:uLnTx/>
                <a:uFillTx/>
                <a:latin typeface="Poppins" panose="00000500000000000000" pitchFamily="2" charset="0"/>
                <a:ea typeface="+mn-ea"/>
                <a:cs typeface="Poppins" panose="00000500000000000000" pitchFamily="2" charset="0"/>
              </a:rPr>
              <a:t>.</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Challenges of Individual Diversity</a:t>
            </a:r>
          </a:p>
        </p:txBody>
      </p:sp>
      <p:sp>
        <p:nvSpPr>
          <p:cNvPr id="3" name="object 3"/>
          <p:cNvSpPr txBox="1"/>
          <p:nvPr/>
        </p:nvSpPr>
        <p:spPr>
          <a:xfrm>
            <a:off x="362267" y="1905000"/>
            <a:ext cx="11467465" cy="1672061"/>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3. Resistance to Change: Embracing diversity requires a cultural shift within organizations, which may encounter resistance from employees who are accustomed to traditional ways of thinking and operating. </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963256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Embracing individual diversity</a:t>
            </a:r>
          </a:p>
        </p:txBody>
      </p:sp>
      <p:sp>
        <p:nvSpPr>
          <p:cNvPr id="3" name="object 3"/>
          <p:cNvSpPr txBox="1"/>
          <p:nvPr/>
        </p:nvSpPr>
        <p:spPr>
          <a:xfrm>
            <a:off x="362267" y="1905000"/>
            <a:ext cx="11467465" cy="3334054"/>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In today's diverse and dynamic business environment, embracing individual diversity is not only the right thing to do, but it is also crucial for organizational success.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400" spc="-85" dirty="0">
              <a:solidFill>
                <a:srgbClr val="404040"/>
              </a:solidFill>
              <a:uFill>
                <a:solidFill>
                  <a:srgbClr val="404040"/>
                </a:solidFill>
              </a:uFill>
              <a:latin typeface="Calibri Light"/>
              <a:ea typeface="+mj-ea"/>
              <a:cs typeface="Calibri Ligh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Organizations can unleash employee potential, foster innovation and creativity, and gain a competitive edge in the market by appreciating and appreciating the distinctive differences and qualities that individuals bring to the workplace.</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261272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Embracing individual diversity</a:t>
            </a:r>
          </a:p>
        </p:txBody>
      </p:sp>
      <p:sp>
        <p:nvSpPr>
          <p:cNvPr id="3" name="object 3"/>
          <p:cNvSpPr txBox="1"/>
          <p:nvPr/>
        </p:nvSpPr>
        <p:spPr>
          <a:xfrm>
            <a:off x="362267" y="1905000"/>
            <a:ext cx="11467465" cy="3334054"/>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In today's diverse and dynamic business environment, embracing individual diversity is not only the right thing to do, but it is also crucial for organizational success.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400" spc="-85" dirty="0">
              <a:solidFill>
                <a:srgbClr val="404040"/>
              </a:solidFill>
              <a:uFill>
                <a:solidFill>
                  <a:srgbClr val="404040"/>
                </a:solidFill>
              </a:uFill>
              <a:latin typeface="Calibri Light"/>
              <a:ea typeface="+mj-ea"/>
              <a:cs typeface="Calibri Ligh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Organizations can unleash employee potential, foster innovation and creativity, and gain a competitive edge in the market by appreciating and appreciating the distinctive differences and qualities that individuals bring to the workplace.</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82423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589626"/>
            <a:ext cx="10820400" cy="673902"/>
          </a:xfrm>
          <a:prstGeom prst="rect">
            <a:avLst/>
          </a:prstGeom>
        </p:spPr>
        <p:txBody>
          <a:bodyPr vert="horz" wrap="square" lIns="0" tIns="12065" rIns="0" bIns="0" rtlCol="0">
            <a:spAutoFit/>
          </a:bodyPr>
          <a:lstStyle/>
          <a:p>
            <a:pPr marL="2402840" algn="ctr">
              <a:lnSpc>
                <a:spcPct val="100000"/>
              </a:lnSpc>
              <a:spcBef>
                <a:spcPts val="95"/>
              </a:spcBef>
            </a:pPr>
            <a:r>
              <a:rPr lang="en-IN" sz="4300" u="sng" spc="-90" dirty="0">
                <a:uFill>
                  <a:solidFill>
                    <a:srgbClr val="404040"/>
                  </a:solidFill>
                </a:uFill>
                <a:latin typeface="Calibri Light"/>
                <a:cs typeface="Calibri Light"/>
              </a:rPr>
              <a:t>Embracing individual diversity</a:t>
            </a:r>
          </a:p>
        </p:txBody>
      </p:sp>
      <p:sp>
        <p:nvSpPr>
          <p:cNvPr id="3" name="object 3"/>
          <p:cNvSpPr txBox="1"/>
          <p:nvPr/>
        </p:nvSpPr>
        <p:spPr>
          <a:xfrm>
            <a:off x="362267" y="1905000"/>
            <a:ext cx="11467465" cy="3334054"/>
          </a:xfrm>
          <a:prstGeom prst="rect">
            <a:avLst/>
          </a:prstGeom>
        </p:spPr>
        <p:txBody>
          <a:bodyPr vert="horz" wrap="square" lIns="0" tIns="66675" rIns="0" bIns="0"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In today's diverse and dynamic business environment, embracing individual diversity is not only the right thing to do, but it is also crucial for organizational success.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n-US" sz="2400" spc="-85" dirty="0">
              <a:solidFill>
                <a:srgbClr val="404040"/>
              </a:solidFill>
              <a:uFill>
                <a:solidFill>
                  <a:srgbClr val="404040"/>
                </a:solidFill>
              </a:uFill>
              <a:latin typeface="Calibri Light"/>
              <a:ea typeface="+mj-ea"/>
              <a:cs typeface="Calibri Light"/>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2400" spc="-85" dirty="0">
                <a:solidFill>
                  <a:srgbClr val="404040"/>
                </a:solidFill>
                <a:uFill>
                  <a:solidFill>
                    <a:srgbClr val="404040"/>
                  </a:solidFill>
                </a:uFill>
                <a:latin typeface="Calibri Light"/>
                <a:ea typeface="+mj-ea"/>
                <a:cs typeface="Calibri Light"/>
              </a:rPr>
              <a:t>Organizations can unleash employee potential, foster innovation and creativity, and gain a competitive edge in the market by appreciating and appreciating the distinctive differences and qualities that individuals bring to the workplace.</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extLst>
      <p:ext uri="{BB962C8B-B14F-4D97-AF65-F5344CB8AC3E}">
        <p14:creationId xmlns:p14="http://schemas.microsoft.com/office/powerpoint/2010/main" val="4035690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TotalTime>
  <Words>897</Words>
  <Application>Microsoft Office PowerPoint</Application>
  <PresentationFormat>Widescreen</PresentationFormat>
  <Paragraphs>69</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Poppins</vt:lpstr>
      <vt:lpstr>Wingdings</vt:lpstr>
      <vt:lpstr>Office Theme</vt:lpstr>
      <vt:lpstr>Centre for Distance and Online Education</vt:lpstr>
      <vt:lpstr>Introduction- Individual Diversity in Organization</vt:lpstr>
      <vt:lpstr>Benefits of Individual Diversity</vt:lpstr>
      <vt:lpstr>Benefits of Individual Diversity</vt:lpstr>
      <vt:lpstr>Challenges of Individual Diversity</vt:lpstr>
      <vt:lpstr>Challenges of Individual Diversity</vt:lpstr>
      <vt:lpstr>Embracing individual diversity</vt:lpstr>
      <vt:lpstr>Embracing individual diversity</vt:lpstr>
      <vt:lpstr>Embracing individual diversity</vt:lpstr>
      <vt:lpstr>Embracing individual diversity</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59</cp:revision>
  <dcterms:created xsi:type="dcterms:W3CDTF">2024-05-31T04:15:45Z</dcterms:created>
  <dcterms:modified xsi:type="dcterms:W3CDTF">2024-06-13T06:12:27Z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