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6" r:id="rId2"/>
    <p:sldId id="257" r:id="rId3"/>
    <p:sldId id="265" r:id="rId4"/>
    <p:sldId id="266" r:id="rId5"/>
    <p:sldId id="267" r:id="rId6"/>
    <p:sldId id="268" r:id="rId7"/>
    <p:sldId id="269" r:id="rId8"/>
    <p:sldId id="270" r:id="rId9"/>
    <p:sldId id="271" r:id="rId10"/>
    <p:sldId id="272" r:id="rId11"/>
    <p:sldId id="273" r:id="rId12"/>
    <p:sldId id="274" r:id="rId13"/>
    <p:sldId id="275" r:id="rId14"/>
    <p:sldId id="264" r:id="rId15"/>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725" y="5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754B9136-94EF-43D4-A621-DF921FEE0793}" type="datetimeFigureOut">
              <a:rPr lang="en-IN" smtClean="0"/>
              <a:t>13-06-2024</a:t>
            </a:fld>
            <a:endParaRPr lang="en-IN"/>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CFE15E63-C8B3-42CD-A87E-9435ECF8A86B}" type="slidenum">
              <a:rPr lang="en-IN" smtClean="0"/>
              <a:t>‹#›</a:t>
            </a:fld>
            <a:endParaRPr lang="en-IN"/>
          </a:p>
        </p:txBody>
      </p:sp>
    </p:spTree>
    <p:extLst>
      <p:ext uri="{BB962C8B-B14F-4D97-AF65-F5344CB8AC3E}">
        <p14:creationId xmlns:p14="http://schemas.microsoft.com/office/powerpoint/2010/main" val="3250751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800" b="0" i="0">
                <a:solidFill>
                  <a:srgbClr val="404040"/>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400799"/>
            <a:ext cx="12192000" cy="457200"/>
          </a:xfrm>
          <a:custGeom>
            <a:avLst/>
            <a:gdLst/>
            <a:ahLst/>
            <a:cxnLst/>
            <a:rect l="l" t="t" r="r" b="b"/>
            <a:pathLst>
              <a:path w="12192000" h="457200">
                <a:moveTo>
                  <a:pt x="12192000" y="0"/>
                </a:moveTo>
                <a:lnTo>
                  <a:pt x="0" y="0"/>
                </a:lnTo>
                <a:lnTo>
                  <a:pt x="0" y="457199"/>
                </a:lnTo>
                <a:lnTo>
                  <a:pt x="12192000" y="457199"/>
                </a:lnTo>
                <a:lnTo>
                  <a:pt x="12192000" y="0"/>
                </a:lnTo>
                <a:close/>
              </a:path>
            </a:pathLst>
          </a:custGeom>
          <a:solidFill>
            <a:srgbClr val="BC572C"/>
          </a:solidFill>
        </p:spPr>
        <p:txBody>
          <a:bodyPr wrap="square" lIns="0" tIns="0" rIns="0" bIns="0" rtlCol="0"/>
          <a:lstStyle/>
          <a:p>
            <a:endParaRPr/>
          </a:p>
        </p:txBody>
      </p:sp>
      <p:sp>
        <p:nvSpPr>
          <p:cNvPr id="17" name="bg object 17"/>
          <p:cNvSpPr/>
          <p:nvPr/>
        </p:nvSpPr>
        <p:spPr>
          <a:xfrm>
            <a:off x="0" y="6333744"/>
            <a:ext cx="12192000" cy="67310"/>
          </a:xfrm>
          <a:custGeom>
            <a:avLst/>
            <a:gdLst/>
            <a:ahLst/>
            <a:cxnLst/>
            <a:rect l="l" t="t" r="r" b="b"/>
            <a:pathLst>
              <a:path w="12192000" h="67310">
                <a:moveTo>
                  <a:pt x="12192000" y="0"/>
                </a:moveTo>
                <a:lnTo>
                  <a:pt x="0" y="0"/>
                </a:lnTo>
                <a:lnTo>
                  <a:pt x="0" y="67055"/>
                </a:lnTo>
                <a:lnTo>
                  <a:pt x="12192000" y="67055"/>
                </a:lnTo>
                <a:lnTo>
                  <a:pt x="12192000" y="0"/>
                </a:lnTo>
                <a:close/>
              </a:path>
            </a:pathLst>
          </a:custGeom>
          <a:solidFill>
            <a:srgbClr val="E38312"/>
          </a:solidFill>
        </p:spPr>
        <p:txBody>
          <a:bodyPr wrap="square" lIns="0" tIns="0" rIns="0" bIns="0" rtlCol="0"/>
          <a:lstStyle/>
          <a:p>
            <a:endParaRPr/>
          </a:p>
        </p:txBody>
      </p:sp>
      <p:sp>
        <p:nvSpPr>
          <p:cNvPr id="18" name="bg object 18"/>
          <p:cNvSpPr/>
          <p:nvPr/>
        </p:nvSpPr>
        <p:spPr>
          <a:xfrm>
            <a:off x="1194816" y="1737360"/>
            <a:ext cx="9966325" cy="0"/>
          </a:xfrm>
          <a:custGeom>
            <a:avLst/>
            <a:gdLst/>
            <a:ahLst/>
            <a:cxnLst/>
            <a:rect l="l" t="t" r="r" b="b"/>
            <a:pathLst>
              <a:path w="9966325">
                <a:moveTo>
                  <a:pt x="0" y="0"/>
                </a:moveTo>
                <a:lnTo>
                  <a:pt x="9966325" y="0"/>
                </a:lnTo>
              </a:path>
            </a:pathLst>
          </a:custGeom>
          <a:ln w="6096">
            <a:solidFill>
              <a:srgbClr val="7E7E7E"/>
            </a:solidFill>
          </a:ln>
        </p:spPr>
        <p:txBody>
          <a:bodyPr wrap="square" lIns="0" tIns="0" rIns="0" bIns="0" rtlCol="0"/>
          <a:lstStyle/>
          <a:p>
            <a:endParaRPr/>
          </a:p>
        </p:txBody>
      </p:sp>
      <p:sp>
        <p:nvSpPr>
          <p:cNvPr id="2" name="Holder 2"/>
          <p:cNvSpPr>
            <a:spLocks noGrp="1"/>
          </p:cNvSpPr>
          <p:nvPr>
            <p:ph type="title"/>
          </p:nvPr>
        </p:nvSpPr>
        <p:spPr>
          <a:xfrm>
            <a:off x="78739" y="457"/>
            <a:ext cx="9881107" cy="1235455"/>
          </a:xfrm>
          <a:prstGeom prst="rect">
            <a:avLst/>
          </a:prstGeom>
        </p:spPr>
        <p:txBody>
          <a:bodyPr wrap="square" lIns="0" tIns="0" rIns="0" bIns="0">
            <a:spAutoFit/>
          </a:bodyPr>
          <a:lstStyle>
            <a:lvl1pPr>
              <a:defRPr sz="2800" b="0" i="0">
                <a:solidFill>
                  <a:srgbClr val="404040"/>
                </a:solidFill>
                <a:latin typeface="Calibri"/>
                <a:cs typeface="Calibri"/>
              </a:defRPr>
            </a:lvl1pPr>
          </a:lstStyle>
          <a:p>
            <a:endParaRPr/>
          </a:p>
        </p:txBody>
      </p:sp>
      <p:sp>
        <p:nvSpPr>
          <p:cNvPr id="3" name="Holder 3"/>
          <p:cNvSpPr>
            <a:spLocks noGrp="1"/>
          </p:cNvSpPr>
          <p:nvPr>
            <p:ph type="body" idx="1"/>
          </p:nvPr>
        </p:nvSpPr>
        <p:spPr>
          <a:xfrm>
            <a:off x="1176019" y="1785569"/>
            <a:ext cx="9997440" cy="2832735"/>
          </a:xfrm>
          <a:prstGeom prst="rect">
            <a:avLst/>
          </a:prstGeom>
        </p:spPr>
        <p:txBody>
          <a:bodyPr wrap="square" lIns="0" tIns="0" rIns="0" bIns="0">
            <a:spAutoFit/>
          </a:bodyPr>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8269" y="879729"/>
            <a:ext cx="9088755" cy="680720"/>
          </a:xfrm>
          <a:prstGeom prst="rect">
            <a:avLst/>
          </a:prstGeom>
        </p:spPr>
        <p:txBody>
          <a:bodyPr vert="horz" wrap="square" lIns="0" tIns="12065" rIns="0" bIns="0" rtlCol="0">
            <a:spAutoFit/>
          </a:bodyPr>
          <a:lstStyle/>
          <a:p>
            <a:pPr marL="12700">
              <a:lnSpc>
                <a:spcPct val="100000"/>
              </a:lnSpc>
              <a:spcBef>
                <a:spcPts val="95"/>
              </a:spcBef>
            </a:pPr>
            <a:r>
              <a:rPr sz="4300" b="1" spc="-50" dirty="0">
                <a:latin typeface="Calibri"/>
                <a:cs typeface="Calibri"/>
              </a:rPr>
              <a:t>Centre</a:t>
            </a:r>
            <a:r>
              <a:rPr sz="4300" b="1" spc="-204" dirty="0">
                <a:latin typeface="Calibri"/>
                <a:cs typeface="Calibri"/>
              </a:rPr>
              <a:t> </a:t>
            </a:r>
            <a:r>
              <a:rPr sz="4300" b="1" spc="-40" dirty="0">
                <a:latin typeface="Calibri"/>
                <a:cs typeface="Calibri"/>
              </a:rPr>
              <a:t>for</a:t>
            </a:r>
            <a:r>
              <a:rPr sz="4300" b="1" spc="-204" dirty="0">
                <a:latin typeface="Calibri"/>
                <a:cs typeface="Calibri"/>
              </a:rPr>
              <a:t> </a:t>
            </a:r>
            <a:r>
              <a:rPr sz="4300" b="1" spc="-55" dirty="0">
                <a:latin typeface="Calibri"/>
                <a:cs typeface="Calibri"/>
              </a:rPr>
              <a:t>Distance</a:t>
            </a:r>
            <a:r>
              <a:rPr sz="4300" b="1" spc="-175" dirty="0">
                <a:latin typeface="Calibri"/>
                <a:cs typeface="Calibri"/>
              </a:rPr>
              <a:t> </a:t>
            </a:r>
            <a:r>
              <a:rPr sz="4300" b="1" spc="-20" dirty="0">
                <a:latin typeface="Calibri"/>
                <a:cs typeface="Calibri"/>
              </a:rPr>
              <a:t>and</a:t>
            </a:r>
            <a:r>
              <a:rPr sz="4300" b="1" spc="-190" dirty="0">
                <a:latin typeface="Calibri"/>
                <a:cs typeface="Calibri"/>
              </a:rPr>
              <a:t> </a:t>
            </a:r>
            <a:r>
              <a:rPr sz="4300" b="1" spc="-35" dirty="0">
                <a:latin typeface="Calibri"/>
                <a:cs typeface="Calibri"/>
              </a:rPr>
              <a:t>Online</a:t>
            </a:r>
            <a:r>
              <a:rPr sz="4300" b="1" spc="-185" dirty="0">
                <a:latin typeface="Calibri"/>
                <a:cs typeface="Calibri"/>
              </a:rPr>
              <a:t> </a:t>
            </a:r>
            <a:r>
              <a:rPr sz="4300" b="1" spc="-35" dirty="0">
                <a:latin typeface="Calibri"/>
                <a:cs typeface="Calibri"/>
              </a:rPr>
              <a:t>Education</a:t>
            </a:r>
            <a:endParaRPr sz="4300" dirty="0">
              <a:latin typeface="Calibri"/>
              <a:cs typeface="Calibri"/>
            </a:endParaRPr>
          </a:p>
        </p:txBody>
      </p:sp>
      <p:sp>
        <p:nvSpPr>
          <p:cNvPr id="3" name="object 3"/>
          <p:cNvSpPr txBox="1"/>
          <p:nvPr/>
        </p:nvSpPr>
        <p:spPr>
          <a:xfrm>
            <a:off x="1285747" y="1677785"/>
            <a:ext cx="10562590" cy="3054041"/>
          </a:xfrm>
          <a:prstGeom prst="rect">
            <a:avLst/>
          </a:prstGeom>
        </p:spPr>
        <p:txBody>
          <a:bodyPr vert="horz" wrap="square" lIns="0" tIns="149225" rIns="0" bIns="0" rtlCol="0">
            <a:spAutoFit/>
          </a:bodyPr>
          <a:lstStyle/>
          <a:p>
            <a:pPr marR="104139" algn="ctr">
              <a:lnSpc>
                <a:spcPct val="100000"/>
              </a:lnSpc>
              <a:spcBef>
                <a:spcPts val="1175"/>
              </a:spcBef>
            </a:pPr>
            <a:r>
              <a:rPr sz="2800" b="1" u="sng" spc="-10" dirty="0">
                <a:solidFill>
                  <a:srgbClr val="404040"/>
                </a:solidFill>
                <a:uFill>
                  <a:solidFill>
                    <a:srgbClr val="404040"/>
                  </a:solidFill>
                </a:uFill>
                <a:latin typeface="Calibri"/>
                <a:cs typeface="Calibri"/>
              </a:rPr>
              <a:t>COURSE:</a:t>
            </a:r>
            <a:endParaRPr sz="2800" dirty="0">
              <a:latin typeface="Calibri"/>
              <a:cs typeface="Calibri"/>
            </a:endParaRPr>
          </a:p>
          <a:p>
            <a:pPr marR="103505" algn="ctr">
              <a:lnSpc>
                <a:spcPct val="100000"/>
              </a:lnSpc>
              <a:spcBef>
                <a:spcPts val="1080"/>
              </a:spcBef>
            </a:pPr>
            <a:r>
              <a:rPr lang="en-US" sz="2800" b="1" dirty="0">
                <a:solidFill>
                  <a:srgbClr val="404040"/>
                </a:solidFill>
                <a:latin typeface="Calibri"/>
                <a:cs typeface="Calibri"/>
              </a:rPr>
              <a:t>ORGANIZATIONAL BEHAVIOUR</a:t>
            </a:r>
            <a:endParaRPr sz="2800" dirty="0">
              <a:latin typeface="Calibri"/>
              <a:cs typeface="Calibri"/>
            </a:endParaRPr>
          </a:p>
          <a:p>
            <a:pPr marL="3948429">
              <a:lnSpc>
                <a:spcPct val="100000"/>
              </a:lnSpc>
              <a:spcBef>
                <a:spcPts val="1060"/>
              </a:spcBef>
            </a:pPr>
            <a:r>
              <a:rPr sz="2800" b="1" u="sng" dirty="0">
                <a:solidFill>
                  <a:srgbClr val="404040"/>
                </a:solidFill>
                <a:uFill>
                  <a:solidFill>
                    <a:srgbClr val="404040"/>
                  </a:solidFill>
                </a:uFill>
                <a:latin typeface="Calibri"/>
                <a:cs typeface="Calibri"/>
              </a:rPr>
              <a:t>Course</a:t>
            </a:r>
            <a:r>
              <a:rPr sz="2800" b="1" u="sng" spc="-95" dirty="0">
                <a:solidFill>
                  <a:srgbClr val="404040"/>
                </a:solidFill>
                <a:uFill>
                  <a:solidFill>
                    <a:srgbClr val="404040"/>
                  </a:solidFill>
                </a:uFill>
                <a:latin typeface="Calibri"/>
                <a:cs typeface="Calibri"/>
              </a:rPr>
              <a:t> </a:t>
            </a:r>
            <a:r>
              <a:rPr sz="2800" b="1" u="sng" spc="-10" dirty="0">
                <a:solidFill>
                  <a:srgbClr val="404040"/>
                </a:solidFill>
                <a:uFill>
                  <a:solidFill>
                    <a:srgbClr val="404040"/>
                  </a:solidFill>
                </a:uFill>
                <a:latin typeface="Calibri"/>
                <a:cs typeface="Calibri"/>
              </a:rPr>
              <a:t>Outcome:</a:t>
            </a:r>
            <a:endParaRPr sz="2800" dirty="0">
              <a:latin typeface="Calibri"/>
              <a:cs typeface="Calibri"/>
            </a:endParaRPr>
          </a:p>
          <a:p>
            <a:pPr marL="195580" marR="5080" indent="-182880">
              <a:lnSpc>
                <a:spcPts val="3030"/>
              </a:lnSpc>
              <a:spcBef>
                <a:spcPts val="450"/>
              </a:spcBef>
              <a:buClr>
                <a:srgbClr val="E38312"/>
              </a:buClr>
              <a:buChar char="◦"/>
              <a:tabLst>
                <a:tab pos="195580" algn="l"/>
                <a:tab pos="4320540" algn="l"/>
                <a:tab pos="8899525" algn="l"/>
              </a:tabLst>
            </a:pPr>
            <a:r>
              <a:rPr lang="en-US" sz="2800" dirty="0">
                <a:solidFill>
                  <a:srgbClr val="404040"/>
                </a:solidFill>
                <a:latin typeface="Calibri"/>
                <a:cs typeface="Calibri"/>
              </a:rPr>
              <a:t>Understand the role of organization behavior in organization success</a:t>
            </a:r>
          </a:p>
          <a:p>
            <a:pPr marL="195580" marR="5080" indent="-182880">
              <a:lnSpc>
                <a:spcPts val="3030"/>
              </a:lnSpc>
              <a:spcBef>
                <a:spcPts val="450"/>
              </a:spcBef>
              <a:buClr>
                <a:srgbClr val="E38312"/>
              </a:buClr>
              <a:buChar char="◦"/>
              <a:tabLst>
                <a:tab pos="195580" algn="l"/>
                <a:tab pos="4320540" algn="l"/>
                <a:tab pos="8899525" algn="l"/>
              </a:tabLst>
            </a:pPr>
            <a:r>
              <a:rPr sz="2800" u="sng" spc="-30" dirty="0">
                <a:solidFill>
                  <a:srgbClr val="404040"/>
                </a:solidFill>
                <a:uFill>
                  <a:solidFill>
                    <a:srgbClr val="404040"/>
                  </a:solidFill>
                </a:uFill>
                <a:latin typeface="Calibri"/>
                <a:cs typeface="Calibri"/>
              </a:rPr>
              <a:t>Topic:</a:t>
            </a:r>
            <a:r>
              <a:rPr sz="2800" spc="-95" dirty="0">
                <a:solidFill>
                  <a:srgbClr val="404040"/>
                </a:solidFill>
                <a:latin typeface="Calibri"/>
                <a:cs typeface="Calibri"/>
              </a:rPr>
              <a:t> </a:t>
            </a:r>
            <a:r>
              <a:rPr lang="en-US" sz="2800" spc="-95" dirty="0">
                <a:solidFill>
                  <a:srgbClr val="404040"/>
                </a:solidFill>
                <a:latin typeface="Calibri"/>
                <a:cs typeface="Calibri"/>
              </a:rPr>
              <a:t> </a:t>
            </a:r>
            <a:r>
              <a:rPr lang="en-US" sz="2800" dirty="0">
                <a:effectLst/>
                <a:latin typeface="Calibri" panose="020F0502020204030204" pitchFamily="34" charset="0"/>
                <a:ea typeface="Times New Roman" panose="02020603050405020304" pitchFamily="18" charset="0"/>
              </a:rPr>
              <a:t>Emotions and Moods</a:t>
            </a:r>
            <a:endParaRPr sz="2800" dirty="0">
              <a:latin typeface="Calibri"/>
              <a:cs typeface="Calibri"/>
            </a:endParaRPr>
          </a:p>
          <a:p>
            <a:pPr marR="1293495" algn="r">
              <a:lnSpc>
                <a:spcPct val="100000"/>
              </a:lnSpc>
            </a:pPr>
            <a:r>
              <a:rPr sz="2800" dirty="0">
                <a:solidFill>
                  <a:srgbClr val="404040"/>
                </a:solidFill>
                <a:latin typeface="Calibri"/>
                <a:cs typeface="Calibri"/>
              </a:rPr>
              <a:t>Ms.</a:t>
            </a:r>
            <a:r>
              <a:rPr sz="2800" spc="-35" dirty="0">
                <a:solidFill>
                  <a:srgbClr val="404040"/>
                </a:solidFill>
                <a:latin typeface="Calibri"/>
                <a:cs typeface="Calibri"/>
              </a:rPr>
              <a:t> </a:t>
            </a:r>
            <a:r>
              <a:rPr lang="en-US" sz="2800" spc="-10" dirty="0">
                <a:solidFill>
                  <a:srgbClr val="404040"/>
                </a:solidFill>
                <a:latin typeface="Calibri"/>
                <a:cs typeface="Calibri"/>
              </a:rPr>
              <a:t>Amrisha Minocha</a:t>
            </a:r>
            <a:endParaRPr sz="2800" dirty="0">
              <a:latin typeface="Calibri"/>
              <a:cs typeface="Calibri"/>
            </a:endParaRPr>
          </a:p>
        </p:txBody>
      </p:sp>
      <p:pic>
        <p:nvPicPr>
          <p:cNvPr id="4" name="object 4"/>
          <p:cNvPicPr/>
          <p:nvPr/>
        </p:nvPicPr>
        <p:blipFill>
          <a:blip r:embed="rId2" cstate="print"/>
          <a:stretch>
            <a:fillRect/>
          </a:stretch>
        </p:blipFill>
        <p:spPr>
          <a:xfrm>
            <a:off x="4901184" y="0"/>
            <a:ext cx="2773680" cy="115519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93511" y="356883"/>
            <a:ext cx="9601200" cy="1335622"/>
          </a:xfrm>
          <a:prstGeom prst="rect">
            <a:avLst/>
          </a:prstGeom>
        </p:spPr>
        <p:txBody>
          <a:bodyPr vert="horz" wrap="square" lIns="0" tIns="12065" rIns="0" bIns="0" rtlCol="0">
            <a:spAutoFit/>
          </a:bodyPr>
          <a:lstStyle/>
          <a:p>
            <a:pPr marL="12700" algn="ctr">
              <a:lnSpc>
                <a:spcPct val="100000"/>
              </a:lnSpc>
              <a:spcBef>
                <a:spcPts val="95"/>
              </a:spcBef>
            </a:pPr>
            <a:r>
              <a:rPr lang="en-US" sz="4300" u="sng" spc="-85" dirty="0">
                <a:uFill>
                  <a:solidFill>
                    <a:srgbClr val="404040"/>
                  </a:solidFill>
                </a:uFill>
                <a:latin typeface="Calibri Light"/>
                <a:cs typeface="Calibri Light"/>
              </a:rPr>
              <a:t>Effects of Emotions and Moods in the Workplace</a:t>
            </a:r>
            <a:endParaRPr sz="4300" u="sng" spc="-85" dirty="0">
              <a:uFill>
                <a:solidFill>
                  <a:srgbClr val="404040"/>
                </a:solidFill>
              </a:uFill>
              <a:latin typeface="Calibri Light"/>
              <a:cs typeface="Calibri Light"/>
            </a:endParaRPr>
          </a:p>
        </p:txBody>
      </p:sp>
      <p:sp>
        <p:nvSpPr>
          <p:cNvPr id="4" name="object 4"/>
          <p:cNvSpPr txBox="1"/>
          <p:nvPr/>
        </p:nvSpPr>
        <p:spPr>
          <a:xfrm>
            <a:off x="1066799" y="1981200"/>
            <a:ext cx="10210801" cy="2167901"/>
          </a:xfrm>
          <a:prstGeom prst="rect">
            <a:avLst/>
          </a:prstGeom>
        </p:spPr>
        <p:txBody>
          <a:bodyPr vert="horz" wrap="square" lIns="0" tIns="13335" rIns="0" bIns="0" rtlCol="0">
            <a:spAutoFit/>
          </a:bodyPr>
          <a:lstStyle/>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3. Decision Making: Emotions and moods play a crucial role in decision-making processes. Positive emotions can enhance decision-making by promoting optimism, risk-taking, and creative thinking. However, negative emotions such as fear or anger may cloud judgment and lead to impulsive or irrational decisions.</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1096376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93511" y="356883"/>
            <a:ext cx="9601200" cy="1335622"/>
          </a:xfrm>
          <a:prstGeom prst="rect">
            <a:avLst/>
          </a:prstGeom>
        </p:spPr>
        <p:txBody>
          <a:bodyPr vert="horz" wrap="square" lIns="0" tIns="12065" rIns="0" bIns="0" rtlCol="0">
            <a:spAutoFit/>
          </a:bodyPr>
          <a:lstStyle/>
          <a:p>
            <a:pPr marL="12700" algn="ctr">
              <a:lnSpc>
                <a:spcPct val="100000"/>
              </a:lnSpc>
              <a:spcBef>
                <a:spcPts val="95"/>
              </a:spcBef>
            </a:pPr>
            <a:r>
              <a:rPr lang="en-US" sz="4300" u="sng" spc="-85" dirty="0">
                <a:uFill>
                  <a:solidFill>
                    <a:srgbClr val="404040"/>
                  </a:solidFill>
                </a:uFill>
                <a:latin typeface="Calibri Light"/>
                <a:cs typeface="Calibri Light"/>
              </a:rPr>
              <a:t>Effects of Emotions and Moods in the Workplace</a:t>
            </a:r>
            <a:endParaRPr sz="4300" u="sng" spc="-85" dirty="0">
              <a:uFill>
                <a:solidFill>
                  <a:srgbClr val="404040"/>
                </a:solidFill>
              </a:uFill>
              <a:latin typeface="Calibri Light"/>
              <a:cs typeface="Calibri Light"/>
            </a:endParaRPr>
          </a:p>
        </p:txBody>
      </p:sp>
      <p:sp>
        <p:nvSpPr>
          <p:cNvPr id="4" name="object 4"/>
          <p:cNvSpPr txBox="1"/>
          <p:nvPr/>
        </p:nvSpPr>
        <p:spPr>
          <a:xfrm>
            <a:off x="1066799" y="1981200"/>
            <a:ext cx="10210801" cy="2598788"/>
          </a:xfrm>
          <a:prstGeom prst="rect">
            <a:avLst/>
          </a:prstGeom>
        </p:spPr>
        <p:txBody>
          <a:bodyPr vert="horz" wrap="square" lIns="0" tIns="13335" rIns="0" bIns="0" rtlCol="0">
            <a:spAutoFit/>
          </a:bodyPr>
          <a:lstStyle/>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4. Employee Well-Being: Emotions and moods profoundly impact employee well-being and mental health. Chronic exposure to negative emotions such as stress, burnout, and depression can lead to physical health problems, absenteeism, and turnover. Conversely, fostering positive emotions and emotional resilience promotes psychological well-being and resilience to stressors.</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1634065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4400" y="618821"/>
            <a:ext cx="9601200" cy="1120178"/>
          </a:xfrm>
          <a:prstGeom prst="rect">
            <a:avLst/>
          </a:prstGeom>
        </p:spPr>
        <p:txBody>
          <a:bodyPr vert="horz" wrap="square" lIns="0" tIns="12065" rIns="0" bIns="0" rtlCol="0">
            <a:spAutoFit/>
          </a:bodyPr>
          <a:lstStyle/>
          <a:p>
            <a:pPr marL="12700" algn="ctr">
              <a:lnSpc>
                <a:spcPct val="100000"/>
              </a:lnSpc>
              <a:spcBef>
                <a:spcPts val="95"/>
              </a:spcBef>
            </a:pPr>
            <a:r>
              <a:rPr lang="en-US" sz="3600" u="sng" spc="-85" dirty="0">
                <a:uFill>
                  <a:solidFill>
                    <a:srgbClr val="404040"/>
                  </a:solidFill>
                </a:uFill>
                <a:latin typeface="Calibri Light"/>
                <a:cs typeface="Calibri Light"/>
              </a:rPr>
              <a:t>Strategies for Managing Emotions and Moods in the Workplace</a:t>
            </a:r>
            <a:endParaRPr sz="3600" u="sng" spc="-85" dirty="0">
              <a:uFill>
                <a:solidFill>
                  <a:srgbClr val="404040"/>
                </a:solidFill>
              </a:uFill>
              <a:latin typeface="Calibri Light"/>
              <a:cs typeface="Calibri Light"/>
            </a:endParaRPr>
          </a:p>
        </p:txBody>
      </p:sp>
      <p:sp>
        <p:nvSpPr>
          <p:cNvPr id="4" name="object 4"/>
          <p:cNvSpPr txBox="1"/>
          <p:nvPr/>
        </p:nvSpPr>
        <p:spPr>
          <a:xfrm>
            <a:off x="1066799" y="1981200"/>
            <a:ext cx="10210801" cy="2167901"/>
          </a:xfrm>
          <a:prstGeom prst="rect">
            <a:avLst/>
          </a:prstGeom>
        </p:spPr>
        <p:txBody>
          <a:bodyPr vert="horz" wrap="square" lIns="0" tIns="13335" rIns="0" bIns="0" rtlCol="0">
            <a:spAutoFit/>
          </a:bodyPr>
          <a:lstStyle/>
          <a:p>
            <a:pPr marL="527050" indent="-514350" algn="just">
              <a:lnSpc>
                <a:spcPct val="100000"/>
              </a:lnSpc>
              <a:spcBef>
                <a:spcPts val="105"/>
              </a:spcBef>
              <a:buFont typeface="+mj-lt"/>
              <a:buAutoNum type="arabicPeriod"/>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Emotion Regulation: Providing employees with training and resources to develop emotion regulation skills can help them manage their emotions effectively. Techniques such as mindfulness, cognitive reappraisal, and relaxation exercises can promote emotional self-awareness and regulation.</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2149778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8200" y="573023"/>
            <a:ext cx="9601200" cy="1120178"/>
          </a:xfrm>
          <a:prstGeom prst="rect">
            <a:avLst/>
          </a:prstGeom>
        </p:spPr>
        <p:txBody>
          <a:bodyPr vert="horz" wrap="square" lIns="0" tIns="12065" rIns="0" bIns="0" rtlCol="0">
            <a:spAutoFit/>
          </a:bodyPr>
          <a:lstStyle/>
          <a:p>
            <a:pPr marL="12700" algn="ctr">
              <a:lnSpc>
                <a:spcPct val="100000"/>
              </a:lnSpc>
              <a:spcBef>
                <a:spcPts val="95"/>
              </a:spcBef>
            </a:pPr>
            <a:r>
              <a:rPr lang="en-US" sz="3600" u="sng" spc="-85" dirty="0">
                <a:uFill>
                  <a:solidFill>
                    <a:srgbClr val="404040"/>
                  </a:solidFill>
                </a:uFill>
                <a:latin typeface="Calibri Light"/>
                <a:cs typeface="Calibri Light"/>
              </a:rPr>
              <a:t>Strategies for Managing Emotions and Moods in the Workplace</a:t>
            </a:r>
            <a:endParaRPr sz="3600" u="sng" spc="-85" dirty="0">
              <a:uFill>
                <a:solidFill>
                  <a:srgbClr val="404040"/>
                </a:solidFill>
              </a:uFill>
              <a:latin typeface="Calibri Light"/>
              <a:cs typeface="Calibri Light"/>
            </a:endParaRPr>
          </a:p>
        </p:txBody>
      </p:sp>
      <p:sp>
        <p:nvSpPr>
          <p:cNvPr id="4" name="object 4"/>
          <p:cNvSpPr txBox="1"/>
          <p:nvPr/>
        </p:nvSpPr>
        <p:spPr>
          <a:xfrm>
            <a:off x="1066799" y="1981200"/>
            <a:ext cx="10210801" cy="2598788"/>
          </a:xfrm>
          <a:prstGeom prst="rect">
            <a:avLst/>
          </a:prstGeom>
        </p:spPr>
        <p:txBody>
          <a:bodyPr vert="horz" wrap="square" lIns="0" tIns="13335" rIns="0" bIns="0" rtlCol="0">
            <a:spAutoFit/>
          </a:bodyPr>
          <a:lstStyle/>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2. Supportive Leadership: Leadership plays a critical role in shaping the emotional climate of the workplace. Supportive and empathetic leaders who are attuned to employees' emotional needs can foster a culture of trust, openness, and psychological safety. Regular check-ins, feedback sessions, and recognition of employees' contributions can enhance morale and job satisfaction.</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4090257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114800" y="2840698"/>
            <a:ext cx="5638800" cy="1176604"/>
          </a:xfrm>
          <a:prstGeom prst="rect">
            <a:avLst/>
          </a:prstGeom>
        </p:spPr>
        <p:txBody>
          <a:bodyPr vert="horz" wrap="square" lIns="0" tIns="159385" rIns="0" bIns="0" rtlCol="0">
            <a:spAutoFit/>
          </a:bodyPr>
          <a:lstStyle/>
          <a:p>
            <a:pPr marL="12700" algn="just">
              <a:lnSpc>
                <a:spcPct val="100000"/>
              </a:lnSpc>
              <a:spcBef>
                <a:spcPts val="1255"/>
              </a:spcBef>
              <a:buClr>
                <a:srgbClr val="E38312"/>
              </a:buClr>
              <a:tabLst>
                <a:tab pos="585470" algn="l"/>
              </a:tabLst>
            </a:pPr>
            <a:r>
              <a:rPr lang="en-US" sz="6600" spc="-85" dirty="0">
                <a:solidFill>
                  <a:srgbClr val="404040"/>
                </a:solidFill>
                <a:uFill>
                  <a:solidFill>
                    <a:srgbClr val="404040"/>
                  </a:solidFill>
                </a:uFill>
                <a:latin typeface="Calibri Light"/>
                <a:ea typeface="+mj-ea"/>
                <a:cs typeface="Calibri Light"/>
              </a:rPr>
              <a:t>THANK YOU</a:t>
            </a:r>
          </a:p>
        </p:txBody>
      </p:sp>
      <p:pic>
        <p:nvPicPr>
          <p:cNvPr id="5" name="object 5"/>
          <p:cNvPicPr/>
          <p:nvPr/>
        </p:nvPicPr>
        <p:blipFill>
          <a:blip r:embed="rId2" cstate="print"/>
          <a:stretch>
            <a:fillRect/>
          </a:stretch>
        </p:blipFill>
        <p:spPr>
          <a:xfrm>
            <a:off x="9567924" y="435663"/>
            <a:ext cx="1886206" cy="527705"/>
          </a:xfrm>
          <a:prstGeom prst="rect">
            <a:avLst/>
          </a:prstGeom>
        </p:spPr>
      </p:pic>
    </p:spTree>
    <p:extLst>
      <p:ext uri="{BB962C8B-B14F-4D97-AF65-F5344CB8AC3E}">
        <p14:creationId xmlns:p14="http://schemas.microsoft.com/office/powerpoint/2010/main" val="2204633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3000" y="789164"/>
            <a:ext cx="9601200" cy="673902"/>
          </a:xfrm>
          <a:prstGeom prst="rect">
            <a:avLst/>
          </a:prstGeom>
        </p:spPr>
        <p:txBody>
          <a:bodyPr vert="horz" wrap="square" lIns="0" tIns="12065" rIns="0" bIns="0" rtlCol="0">
            <a:spAutoFit/>
          </a:bodyPr>
          <a:lstStyle/>
          <a:p>
            <a:pPr marL="12700" algn="ctr">
              <a:lnSpc>
                <a:spcPct val="100000"/>
              </a:lnSpc>
              <a:spcBef>
                <a:spcPts val="95"/>
              </a:spcBef>
            </a:pPr>
            <a:r>
              <a:rPr lang="en-IN" sz="4300" u="sng" spc="-85" dirty="0">
                <a:uFill>
                  <a:solidFill>
                    <a:srgbClr val="404040"/>
                  </a:solidFill>
                </a:uFill>
                <a:latin typeface="Calibri Light"/>
                <a:cs typeface="Calibri Light"/>
              </a:rPr>
              <a:t>Defining Emotions</a:t>
            </a:r>
            <a:endParaRPr sz="4300" u="sng" spc="-85" dirty="0">
              <a:uFill>
                <a:solidFill>
                  <a:srgbClr val="404040"/>
                </a:solidFill>
              </a:uFill>
              <a:latin typeface="Calibri Light"/>
              <a:cs typeface="Calibri Light"/>
            </a:endParaRPr>
          </a:p>
        </p:txBody>
      </p:sp>
      <p:sp>
        <p:nvSpPr>
          <p:cNvPr id="4" name="object 4"/>
          <p:cNvSpPr txBox="1"/>
          <p:nvPr/>
        </p:nvSpPr>
        <p:spPr>
          <a:xfrm>
            <a:off x="1066799" y="1981200"/>
            <a:ext cx="10210801" cy="1737014"/>
          </a:xfrm>
          <a:prstGeom prst="rect">
            <a:avLst/>
          </a:prstGeom>
        </p:spPr>
        <p:txBody>
          <a:bodyPr vert="horz" wrap="square" lIns="0" tIns="13335" rIns="0" bIns="0" rtlCol="0">
            <a:spAutoFit/>
          </a:bodyPr>
          <a:lstStyle/>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Emotions are intense, short-lived psychological responses to specific events, situations, or stimuli. They involve physiological arousal, subjective feelings, expressive behaviors, and cognitive appraisal. Common emotions include joy, anger, fear, sadness, and surprise.</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3000" y="789164"/>
            <a:ext cx="9601200" cy="673902"/>
          </a:xfrm>
          <a:prstGeom prst="rect">
            <a:avLst/>
          </a:prstGeom>
        </p:spPr>
        <p:txBody>
          <a:bodyPr vert="horz" wrap="square" lIns="0" tIns="12065" rIns="0" bIns="0" rtlCol="0">
            <a:spAutoFit/>
          </a:bodyPr>
          <a:lstStyle/>
          <a:p>
            <a:pPr marL="12700" algn="ctr">
              <a:lnSpc>
                <a:spcPct val="100000"/>
              </a:lnSpc>
              <a:spcBef>
                <a:spcPts val="95"/>
              </a:spcBef>
            </a:pPr>
            <a:r>
              <a:rPr lang="en-IN" sz="4300" u="sng" spc="-85" dirty="0">
                <a:uFill>
                  <a:solidFill>
                    <a:srgbClr val="404040"/>
                  </a:solidFill>
                </a:uFill>
                <a:latin typeface="Calibri Light"/>
                <a:cs typeface="Calibri Light"/>
              </a:rPr>
              <a:t>Defining Moods</a:t>
            </a:r>
            <a:endParaRPr sz="4300" u="sng" spc="-85" dirty="0">
              <a:uFill>
                <a:solidFill>
                  <a:srgbClr val="404040"/>
                </a:solidFill>
              </a:uFill>
              <a:latin typeface="Calibri Light"/>
              <a:cs typeface="Calibri Light"/>
            </a:endParaRPr>
          </a:p>
        </p:txBody>
      </p:sp>
      <p:sp>
        <p:nvSpPr>
          <p:cNvPr id="4" name="object 4"/>
          <p:cNvSpPr txBox="1"/>
          <p:nvPr/>
        </p:nvSpPr>
        <p:spPr>
          <a:xfrm>
            <a:off x="1066799" y="1981200"/>
            <a:ext cx="10210801" cy="1737014"/>
          </a:xfrm>
          <a:prstGeom prst="rect">
            <a:avLst/>
          </a:prstGeom>
        </p:spPr>
        <p:txBody>
          <a:bodyPr vert="horz" wrap="square" lIns="0" tIns="13335" rIns="0" bIns="0" rtlCol="0">
            <a:spAutoFit/>
          </a:bodyPr>
          <a:lstStyle/>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Moods are less intense and more prolonged emotional states that are not necessarily tied to specific events or triggers. Moods can influence perceptions, attitudes, and behaviors over an extended period. Examples of moods include happiness, irritability, contentment, and melancholy.</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3538855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3000" y="789164"/>
            <a:ext cx="9601200" cy="673902"/>
          </a:xfrm>
          <a:prstGeom prst="rect">
            <a:avLst/>
          </a:prstGeom>
        </p:spPr>
        <p:txBody>
          <a:bodyPr vert="horz" wrap="square" lIns="0" tIns="12065" rIns="0" bIns="0" rtlCol="0">
            <a:spAutoFit/>
          </a:bodyPr>
          <a:lstStyle/>
          <a:p>
            <a:pPr marL="12700" algn="ctr">
              <a:lnSpc>
                <a:spcPct val="100000"/>
              </a:lnSpc>
              <a:spcBef>
                <a:spcPts val="95"/>
              </a:spcBef>
            </a:pPr>
            <a:r>
              <a:rPr lang="en-US" sz="4300" u="sng" spc="-85" dirty="0">
                <a:uFill>
                  <a:solidFill>
                    <a:srgbClr val="404040"/>
                  </a:solidFill>
                </a:uFill>
                <a:latin typeface="Calibri Light"/>
                <a:cs typeface="Calibri Light"/>
              </a:rPr>
              <a:t>Determinants of Emotions and Moods</a:t>
            </a:r>
            <a:endParaRPr sz="4300" u="sng" spc="-85" dirty="0">
              <a:uFill>
                <a:solidFill>
                  <a:srgbClr val="404040"/>
                </a:solidFill>
              </a:uFill>
              <a:latin typeface="Calibri Light"/>
              <a:cs typeface="Calibri Light"/>
            </a:endParaRPr>
          </a:p>
        </p:txBody>
      </p:sp>
      <p:sp>
        <p:nvSpPr>
          <p:cNvPr id="4" name="object 4"/>
          <p:cNvSpPr txBox="1"/>
          <p:nvPr/>
        </p:nvSpPr>
        <p:spPr>
          <a:xfrm>
            <a:off x="1066799" y="1981200"/>
            <a:ext cx="10210801" cy="2598788"/>
          </a:xfrm>
          <a:prstGeom prst="rect">
            <a:avLst/>
          </a:prstGeom>
        </p:spPr>
        <p:txBody>
          <a:bodyPr vert="horz" wrap="square" lIns="0" tIns="13335" rIns="0" bIns="0" rtlCol="0">
            <a:spAutoFit/>
          </a:bodyPr>
          <a:lstStyle/>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1. Work Environment: The work environment, including factors such as organizational culture, leadership style, workload, job autonomy, and interpersonal relationships, can significantly impact employees' emotional experiences. A positive and supportive work environment fosters positive emotions and moods, while a toxic or stressful environment can lead to negative emotions and mood disturbances.</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3683759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3000" y="789164"/>
            <a:ext cx="9601200" cy="673902"/>
          </a:xfrm>
          <a:prstGeom prst="rect">
            <a:avLst/>
          </a:prstGeom>
        </p:spPr>
        <p:txBody>
          <a:bodyPr vert="horz" wrap="square" lIns="0" tIns="12065" rIns="0" bIns="0" rtlCol="0">
            <a:spAutoFit/>
          </a:bodyPr>
          <a:lstStyle/>
          <a:p>
            <a:pPr marL="12700" algn="ctr">
              <a:lnSpc>
                <a:spcPct val="100000"/>
              </a:lnSpc>
              <a:spcBef>
                <a:spcPts val="95"/>
              </a:spcBef>
            </a:pPr>
            <a:r>
              <a:rPr lang="en-US" sz="4300" u="sng" spc="-85" dirty="0">
                <a:uFill>
                  <a:solidFill>
                    <a:srgbClr val="404040"/>
                  </a:solidFill>
                </a:uFill>
                <a:latin typeface="Calibri Light"/>
                <a:cs typeface="Calibri Light"/>
              </a:rPr>
              <a:t>Determinants of Emotions and Moods</a:t>
            </a:r>
            <a:endParaRPr sz="4300" u="sng" spc="-85" dirty="0">
              <a:uFill>
                <a:solidFill>
                  <a:srgbClr val="404040"/>
                </a:solidFill>
              </a:uFill>
              <a:latin typeface="Calibri Light"/>
              <a:cs typeface="Calibri Light"/>
            </a:endParaRPr>
          </a:p>
        </p:txBody>
      </p:sp>
      <p:sp>
        <p:nvSpPr>
          <p:cNvPr id="4" name="object 4"/>
          <p:cNvSpPr txBox="1"/>
          <p:nvPr/>
        </p:nvSpPr>
        <p:spPr>
          <a:xfrm>
            <a:off x="1066799" y="1981200"/>
            <a:ext cx="10210801" cy="2167901"/>
          </a:xfrm>
          <a:prstGeom prst="rect">
            <a:avLst/>
          </a:prstGeom>
        </p:spPr>
        <p:txBody>
          <a:bodyPr vert="horz" wrap="square" lIns="0" tIns="13335" rIns="0" bIns="0" rtlCol="0">
            <a:spAutoFit/>
          </a:bodyPr>
          <a:lstStyle/>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2. Individual Differences: Individual characteristics such as personality traits, coping styles, past experiences, and emotional intelligence can influence how individuals perceive and respond to emotional stimuli. For example, individuals with high emotional intelligence are better able to understand and regulate their emotions, leading to more adaptive emotional responses.</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518475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3000" y="789164"/>
            <a:ext cx="9601200" cy="673902"/>
          </a:xfrm>
          <a:prstGeom prst="rect">
            <a:avLst/>
          </a:prstGeom>
        </p:spPr>
        <p:txBody>
          <a:bodyPr vert="horz" wrap="square" lIns="0" tIns="12065" rIns="0" bIns="0" rtlCol="0">
            <a:spAutoFit/>
          </a:bodyPr>
          <a:lstStyle/>
          <a:p>
            <a:pPr marL="12700" algn="ctr">
              <a:lnSpc>
                <a:spcPct val="100000"/>
              </a:lnSpc>
              <a:spcBef>
                <a:spcPts val="95"/>
              </a:spcBef>
            </a:pPr>
            <a:r>
              <a:rPr lang="en-US" sz="4300" u="sng" spc="-85" dirty="0">
                <a:uFill>
                  <a:solidFill>
                    <a:srgbClr val="404040"/>
                  </a:solidFill>
                </a:uFill>
                <a:latin typeface="Calibri Light"/>
                <a:cs typeface="Calibri Light"/>
              </a:rPr>
              <a:t>Determinants of Emotions and Moods</a:t>
            </a:r>
            <a:endParaRPr sz="4300" u="sng" spc="-85" dirty="0">
              <a:uFill>
                <a:solidFill>
                  <a:srgbClr val="404040"/>
                </a:solidFill>
              </a:uFill>
              <a:latin typeface="Calibri Light"/>
              <a:cs typeface="Calibri Light"/>
            </a:endParaRPr>
          </a:p>
        </p:txBody>
      </p:sp>
      <p:sp>
        <p:nvSpPr>
          <p:cNvPr id="4" name="object 4"/>
          <p:cNvSpPr txBox="1"/>
          <p:nvPr/>
        </p:nvSpPr>
        <p:spPr>
          <a:xfrm>
            <a:off x="1066799" y="1981200"/>
            <a:ext cx="10210801" cy="2167901"/>
          </a:xfrm>
          <a:prstGeom prst="rect">
            <a:avLst/>
          </a:prstGeom>
        </p:spPr>
        <p:txBody>
          <a:bodyPr vert="horz" wrap="square" lIns="0" tIns="13335" rIns="0" bIns="0" rtlCol="0">
            <a:spAutoFit/>
          </a:bodyPr>
          <a:lstStyle/>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2. Individual Differences: Individual characteristics such as personality traits, coping styles, past experiences, and emotional intelligence can influence how individuals perceive and respond to emotional stimuli. For example, individuals with high emotional intelligence are better able to understand and regulate their emotions, leading to more adaptive emotional responses.</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4130542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3000" y="789164"/>
            <a:ext cx="9601200" cy="673902"/>
          </a:xfrm>
          <a:prstGeom prst="rect">
            <a:avLst/>
          </a:prstGeom>
        </p:spPr>
        <p:txBody>
          <a:bodyPr vert="horz" wrap="square" lIns="0" tIns="12065" rIns="0" bIns="0" rtlCol="0">
            <a:spAutoFit/>
          </a:bodyPr>
          <a:lstStyle/>
          <a:p>
            <a:pPr marL="12700" algn="ctr">
              <a:lnSpc>
                <a:spcPct val="100000"/>
              </a:lnSpc>
              <a:spcBef>
                <a:spcPts val="95"/>
              </a:spcBef>
            </a:pPr>
            <a:r>
              <a:rPr lang="en-US" sz="4300" u="sng" spc="-85" dirty="0">
                <a:uFill>
                  <a:solidFill>
                    <a:srgbClr val="404040"/>
                  </a:solidFill>
                </a:uFill>
                <a:latin typeface="Calibri Light"/>
                <a:cs typeface="Calibri Light"/>
              </a:rPr>
              <a:t>Determinants of Emotions and Moods</a:t>
            </a:r>
            <a:endParaRPr sz="4300" u="sng" spc="-85" dirty="0">
              <a:uFill>
                <a:solidFill>
                  <a:srgbClr val="404040"/>
                </a:solidFill>
              </a:uFill>
              <a:latin typeface="Calibri Light"/>
              <a:cs typeface="Calibri Light"/>
            </a:endParaRPr>
          </a:p>
        </p:txBody>
      </p:sp>
      <p:sp>
        <p:nvSpPr>
          <p:cNvPr id="4" name="object 4"/>
          <p:cNvSpPr txBox="1"/>
          <p:nvPr/>
        </p:nvSpPr>
        <p:spPr>
          <a:xfrm>
            <a:off x="1066799" y="1981200"/>
            <a:ext cx="10210801" cy="2598788"/>
          </a:xfrm>
          <a:prstGeom prst="rect">
            <a:avLst/>
          </a:prstGeom>
        </p:spPr>
        <p:txBody>
          <a:bodyPr vert="horz" wrap="square" lIns="0" tIns="13335" rIns="0" bIns="0" rtlCol="0">
            <a:spAutoFit/>
          </a:bodyPr>
          <a:lstStyle/>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3.  Organizational Policies and Practices: Organizational policies and practices related to performance evaluation, rewards and recognition, communication, and conflict resolution can influence employees' emotional experiences in the workplace. Fair and transparent policies promote positive emotions and job satisfaction, while perceived injustice or inequity can lead to negative emotions such as resentment and anger.</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276049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93511" y="356883"/>
            <a:ext cx="9601200" cy="1335622"/>
          </a:xfrm>
          <a:prstGeom prst="rect">
            <a:avLst/>
          </a:prstGeom>
        </p:spPr>
        <p:txBody>
          <a:bodyPr vert="horz" wrap="square" lIns="0" tIns="12065" rIns="0" bIns="0" rtlCol="0">
            <a:spAutoFit/>
          </a:bodyPr>
          <a:lstStyle/>
          <a:p>
            <a:pPr marL="12700" algn="ctr">
              <a:lnSpc>
                <a:spcPct val="100000"/>
              </a:lnSpc>
              <a:spcBef>
                <a:spcPts val="95"/>
              </a:spcBef>
            </a:pPr>
            <a:r>
              <a:rPr lang="en-US" sz="4300" u="sng" spc="-85" dirty="0">
                <a:uFill>
                  <a:solidFill>
                    <a:srgbClr val="404040"/>
                  </a:solidFill>
                </a:uFill>
                <a:latin typeface="Calibri Light"/>
                <a:cs typeface="Calibri Light"/>
              </a:rPr>
              <a:t>Effects of Emotions and Moods in the Workplace</a:t>
            </a:r>
            <a:endParaRPr sz="4300" u="sng" spc="-85" dirty="0">
              <a:uFill>
                <a:solidFill>
                  <a:srgbClr val="404040"/>
                </a:solidFill>
              </a:uFill>
              <a:latin typeface="Calibri Light"/>
              <a:cs typeface="Calibri Light"/>
            </a:endParaRPr>
          </a:p>
        </p:txBody>
      </p:sp>
      <p:sp>
        <p:nvSpPr>
          <p:cNvPr id="4" name="object 4"/>
          <p:cNvSpPr txBox="1"/>
          <p:nvPr/>
        </p:nvSpPr>
        <p:spPr>
          <a:xfrm>
            <a:off x="1066799" y="1981200"/>
            <a:ext cx="10210801" cy="2167901"/>
          </a:xfrm>
          <a:prstGeom prst="rect">
            <a:avLst/>
          </a:prstGeom>
        </p:spPr>
        <p:txBody>
          <a:bodyPr vert="horz" wrap="square" lIns="0" tIns="13335" rIns="0" bIns="0" rtlCol="0">
            <a:spAutoFit/>
          </a:bodyPr>
          <a:lstStyle/>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1. Employee Performance: Positive emotions such as enthusiasm, optimism, and passion are associated with higher levels of job performance, creativity, and problem-solving. Conversely, negative emotions such as stress, anxiety, and frustration can impair cognitive functioning and hinder task performance.</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1448462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93511" y="356883"/>
            <a:ext cx="9601200" cy="1335622"/>
          </a:xfrm>
          <a:prstGeom prst="rect">
            <a:avLst/>
          </a:prstGeom>
        </p:spPr>
        <p:txBody>
          <a:bodyPr vert="horz" wrap="square" lIns="0" tIns="12065" rIns="0" bIns="0" rtlCol="0">
            <a:spAutoFit/>
          </a:bodyPr>
          <a:lstStyle/>
          <a:p>
            <a:pPr marL="12700" algn="ctr">
              <a:lnSpc>
                <a:spcPct val="100000"/>
              </a:lnSpc>
              <a:spcBef>
                <a:spcPts val="95"/>
              </a:spcBef>
            </a:pPr>
            <a:r>
              <a:rPr lang="en-US" sz="4300" u="sng" spc="-85" dirty="0">
                <a:uFill>
                  <a:solidFill>
                    <a:srgbClr val="404040"/>
                  </a:solidFill>
                </a:uFill>
                <a:latin typeface="Calibri Light"/>
                <a:cs typeface="Calibri Light"/>
              </a:rPr>
              <a:t>Effects of Emotions and Moods in the Workplace</a:t>
            </a:r>
            <a:endParaRPr sz="4300" u="sng" spc="-85" dirty="0">
              <a:uFill>
                <a:solidFill>
                  <a:srgbClr val="404040"/>
                </a:solidFill>
              </a:uFill>
              <a:latin typeface="Calibri Light"/>
              <a:cs typeface="Calibri Light"/>
            </a:endParaRPr>
          </a:p>
        </p:txBody>
      </p:sp>
      <p:sp>
        <p:nvSpPr>
          <p:cNvPr id="4" name="object 4"/>
          <p:cNvSpPr txBox="1"/>
          <p:nvPr/>
        </p:nvSpPr>
        <p:spPr>
          <a:xfrm>
            <a:off x="1066799" y="1981200"/>
            <a:ext cx="10210801" cy="2167901"/>
          </a:xfrm>
          <a:prstGeom prst="rect">
            <a:avLst/>
          </a:prstGeom>
        </p:spPr>
        <p:txBody>
          <a:bodyPr vert="horz" wrap="square" lIns="0" tIns="13335" rIns="0" bIns="0" rtlCol="0">
            <a:spAutoFit/>
          </a:bodyPr>
          <a:lstStyle/>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2. Interpersonal Relationships: Emotions and moods influence interpersonal dynamics and relationships in the workplace. Positive emotions enhance cooperation, trust, and collaboration among colleagues, leading to stronger teamwork and communication. Negative emotions, on the other hand, can strain relationships and lead to conflicts and misunderstandings.</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extLst>
      <p:ext uri="{BB962C8B-B14F-4D97-AF65-F5344CB8AC3E}">
        <p14:creationId xmlns:p14="http://schemas.microsoft.com/office/powerpoint/2010/main" val="3695542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997E2"/>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TotalTime>
  <Words>753</Words>
  <Application>Microsoft Office PowerPoint</Application>
  <PresentationFormat>Widescreen</PresentationFormat>
  <Paragraphs>32</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Calibri</vt:lpstr>
      <vt:lpstr>Calibri Light</vt:lpstr>
      <vt:lpstr>Office Theme</vt:lpstr>
      <vt:lpstr>Centre for Distance and Online Education</vt:lpstr>
      <vt:lpstr>Defining Emotions</vt:lpstr>
      <vt:lpstr>Defining Moods</vt:lpstr>
      <vt:lpstr>Determinants of Emotions and Moods</vt:lpstr>
      <vt:lpstr>Determinants of Emotions and Moods</vt:lpstr>
      <vt:lpstr>Determinants of Emotions and Moods</vt:lpstr>
      <vt:lpstr>Determinants of Emotions and Moods</vt:lpstr>
      <vt:lpstr>Effects of Emotions and Moods in the Workplace</vt:lpstr>
      <vt:lpstr>Effects of Emotions and Moods in the Workplace</vt:lpstr>
      <vt:lpstr>Effects of Emotions and Moods in the Workplace</vt:lpstr>
      <vt:lpstr>Effects of Emotions and Moods in the Workplace</vt:lpstr>
      <vt:lpstr>Strategies for Managing Emotions and Moods in the Workplace</vt:lpstr>
      <vt:lpstr>Strategies for Managing Emotions and Moods in the Workplace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Kavita Arora</dc:creator>
  <cp:lastModifiedBy>Amrisha Minocha</cp:lastModifiedBy>
  <cp:revision>82</cp:revision>
  <dcterms:created xsi:type="dcterms:W3CDTF">2024-05-31T04:15:45Z</dcterms:created>
  <dcterms:modified xsi:type="dcterms:W3CDTF">2024-06-13T06:20:04Z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2024-02-13T00:00:00Z</vt:filetime>
  </property>
  <property fmtid="{D5CDD505-2E9C-101B-9397-08002B2CF9AE}" pid="3" name="Creator">
    <vt:lpwstr>Microsoft® PowerPoint® 2016</vt:lpwstr>
  </property>
  <property fmtid="{D5CDD505-2E9C-101B-9397-08002B2CF9AE}" pid="4" name="LastSaved">
    <vt:filetime>2024-05-31T00:00:00Z</vt:filetime>
  </property>
  <property fmtid="{D5CDD505-2E9C-101B-9397-08002B2CF9AE}" pid="5" name="Producer">
    <vt:lpwstr>Microsoft® PowerPoint® 2016</vt:lpwstr>
  </property>
</Properties>
</file>