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4" r:id="rId8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725" y="5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40404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40404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40404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40404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40404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6/13/2024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40404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6/13/2024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6/13/2024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00799"/>
            <a:ext cx="12192000" cy="457200"/>
          </a:xfrm>
          <a:custGeom>
            <a:avLst/>
            <a:gdLst/>
            <a:ahLst/>
            <a:cxnLst/>
            <a:rect l="l" t="t" r="r" b="b"/>
            <a:pathLst>
              <a:path w="12192000" h="457200">
                <a:moveTo>
                  <a:pt x="12192000" y="0"/>
                </a:moveTo>
                <a:lnTo>
                  <a:pt x="0" y="0"/>
                </a:lnTo>
                <a:lnTo>
                  <a:pt x="0" y="457199"/>
                </a:lnTo>
                <a:lnTo>
                  <a:pt x="12192000" y="4571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BC57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333744"/>
            <a:ext cx="12192000" cy="67310"/>
          </a:xfrm>
          <a:custGeom>
            <a:avLst/>
            <a:gdLst/>
            <a:ahLst/>
            <a:cxnLst/>
            <a:rect l="l" t="t" r="r" b="b"/>
            <a:pathLst>
              <a:path w="12192000" h="67310">
                <a:moveTo>
                  <a:pt x="12192000" y="0"/>
                </a:moveTo>
                <a:lnTo>
                  <a:pt x="0" y="0"/>
                </a:lnTo>
                <a:lnTo>
                  <a:pt x="0" y="67055"/>
                </a:lnTo>
                <a:lnTo>
                  <a:pt x="12192000" y="67055"/>
                </a:lnTo>
                <a:lnTo>
                  <a:pt x="12192000" y="0"/>
                </a:lnTo>
                <a:close/>
              </a:path>
            </a:pathLst>
          </a:custGeom>
          <a:solidFill>
            <a:srgbClr val="E383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194816" y="1737360"/>
            <a:ext cx="9966325" cy="0"/>
          </a:xfrm>
          <a:custGeom>
            <a:avLst/>
            <a:gdLst/>
            <a:ahLst/>
            <a:cxnLst/>
            <a:rect l="l" t="t" r="r" b="b"/>
            <a:pathLst>
              <a:path w="9966325">
                <a:moveTo>
                  <a:pt x="0" y="0"/>
                </a:moveTo>
                <a:lnTo>
                  <a:pt x="9966325" y="0"/>
                </a:lnTo>
              </a:path>
            </a:pathLst>
          </a:custGeom>
          <a:ln w="6096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8739" y="457"/>
            <a:ext cx="9881107" cy="12354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40404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76019" y="1785569"/>
            <a:ext cx="9997440" cy="28327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40404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98269" y="879729"/>
            <a:ext cx="9088755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300" b="1" spc="-50" dirty="0">
                <a:latin typeface="Calibri"/>
                <a:cs typeface="Calibri"/>
              </a:rPr>
              <a:t>Centre</a:t>
            </a:r>
            <a:r>
              <a:rPr sz="4300" b="1" spc="-204" dirty="0">
                <a:latin typeface="Calibri"/>
                <a:cs typeface="Calibri"/>
              </a:rPr>
              <a:t> </a:t>
            </a:r>
            <a:r>
              <a:rPr sz="4300" b="1" spc="-40" dirty="0">
                <a:latin typeface="Calibri"/>
                <a:cs typeface="Calibri"/>
              </a:rPr>
              <a:t>for</a:t>
            </a:r>
            <a:r>
              <a:rPr sz="4300" b="1" spc="-204" dirty="0">
                <a:latin typeface="Calibri"/>
                <a:cs typeface="Calibri"/>
              </a:rPr>
              <a:t> </a:t>
            </a:r>
            <a:r>
              <a:rPr sz="4300" b="1" spc="-55" dirty="0">
                <a:latin typeface="Calibri"/>
                <a:cs typeface="Calibri"/>
              </a:rPr>
              <a:t>Distance</a:t>
            </a:r>
            <a:r>
              <a:rPr sz="4300" b="1" spc="-175" dirty="0">
                <a:latin typeface="Calibri"/>
                <a:cs typeface="Calibri"/>
              </a:rPr>
              <a:t> </a:t>
            </a:r>
            <a:r>
              <a:rPr sz="4300" b="1" spc="-20" dirty="0">
                <a:latin typeface="Calibri"/>
                <a:cs typeface="Calibri"/>
              </a:rPr>
              <a:t>and</a:t>
            </a:r>
            <a:r>
              <a:rPr sz="4300" b="1" spc="-190" dirty="0">
                <a:latin typeface="Calibri"/>
                <a:cs typeface="Calibri"/>
              </a:rPr>
              <a:t> </a:t>
            </a:r>
            <a:r>
              <a:rPr sz="4300" b="1" spc="-35" dirty="0">
                <a:latin typeface="Calibri"/>
                <a:cs typeface="Calibri"/>
              </a:rPr>
              <a:t>Online</a:t>
            </a:r>
            <a:r>
              <a:rPr sz="4300" b="1" spc="-185" dirty="0">
                <a:latin typeface="Calibri"/>
                <a:cs typeface="Calibri"/>
              </a:rPr>
              <a:t> </a:t>
            </a:r>
            <a:r>
              <a:rPr sz="4300" b="1" spc="-35" dirty="0">
                <a:latin typeface="Calibri"/>
                <a:cs typeface="Calibri"/>
              </a:rPr>
              <a:t>Education</a:t>
            </a:r>
            <a:endParaRPr sz="43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85747" y="1677785"/>
            <a:ext cx="10562590" cy="3997889"/>
          </a:xfrm>
          <a:prstGeom prst="rect">
            <a:avLst/>
          </a:prstGeom>
        </p:spPr>
        <p:txBody>
          <a:bodyPr vert="horz" wrap="square" lIns="0" tIns="149225" rIns="0" bIns="0" rtlCol="0">
            <a:spAutoFit/>
          </a:bodyPr>
          <a:lstStyle/>
          <a:p>
            <a:pPr marR="104139" algn="ctr">
              <a:lnSpc>
                <a:spcPct val="100000"/>
              </a:lnSpc>
              <a:spcBef>
                <a:spcPts val="1175"/>
              </a:spcBef>
            </a:pPr>
            <a:r>
              <a:rPr sz="2800" b="1" u="sng" spc="-1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"/>
                <a:cs typeface="Calibri"/>
              </a:rPr>
              <a:t>COURSE:</a:t>
            </a:r>
            <a:endParaRPr sz="2800" dirty="0">
              <a:latin typeface="Calibri"/>
              <a:cs typeface="Calibri"/>
            </a:endParaRPr>
          </a:p>
          <a:p>
            <a:pPr marR="103505" algn="ctr">
              <a:lnSpc>
                <a:spcPct val="100000"/>
              </a:lnSpc>
              <a:spcBef>
                <a:spcPts val="1080"/>
              </a:spcBef>
            </a:pPr>
            <a:r>
              <a:rPr lang="en-US" sz="2800" b="1" dirty="0">
                <a:solidFill>
                  <a:srgbClr val="404040"/>
                </a:solidFill>
                <a:latin typeface="Calibri"/>
                <a:cs typeface="Calibri"/>
              </a:rPr>
              <a:t>ORGANIZATIONAL BEHAVIOUR</a:t>
            </a:r>
            <a:endParaRPr lang="en-IN" sz="2800" dirty="0">
              <a:latin typeface="Calibri"/>
              <a:cs typeface="Calibri"/>
            </a:endParaRPr>
          </a:p>
          <a:p>
            <a:pPr marL="3948429">
              <a:lnSpc>
                <a:spcPct val="100000"/>
              </a:lnSpc>
              <a:spcBef>
                <a:spcPts val="1060"/>
              </a:spcBef>
            </a:pPr>
            <a:r>
              <a:rPr lang="en-IN" sz="2800" b="1" u="sng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"/>
                <a:cs typeface="Calibri"/>
              </a:rPr>
              <a:t>Course</a:t>
            </a:r>
            <a:r>
              <a:rPr lang="en-IN" sz="2800" b="1" u="sng" spc="-9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"/>
                <a:cs typeface="Calibri"/>
              </a:rPr>
              <a:t> </a:t>
            </a:r>
            <a:r>
              <a:rPr lang="en-IN" sz="2800" b="1" u="sng" spc="-1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"/>
                <a:cs typeface="Calibri"/>
              </a:rPr>
              <a:t>Outcome:</a:t>
            </a:r>
            <a:endParaRPr sz="2800" dirty="0">
              <a:latin typeface="Calibri"/>
              <a:cs typeface="Calibri"/>
            </a:endParaRPr>
          </a:p>
          <a:p>
            <a:pPr marL="195580" marR="5080" indent="-182880">
              <a:lnSpc>
                <a:spcPts val="3030"/>
              </a:lnSpc>
              <a:spcBef>
                <a:spcPts val="450"/>
              </a:spcBef>
              <a:buClr>
                <a:srgbClr val="E38312"/>
              </a:buClr>
              <a:buChar char="◦"/>
              <a:tabLst>
                <a:tab pos="195580" algn="l"/>
                <a:tab pos="4320540" algn="l"/>
                <a:tab pos="8899525" algn="l"/>
              </a:tabLst>
            </a:pPr>
            <a:r>
              <a:rPr lang="en-US" sz="2800" dirty="0">
                <a:solidFill>
                  <a:srgbClr val="404040"/>
                </a:solidFill>
                <a:latin typeface="Calibri"/>
                <a:cs typeface="Calibri"/>
              </a:rPr>
              <a:t>Analyze human behavior at an individual level and group dynamics</a:t>
            </a:r>
          </a:p>
          <a:p>
            <a:pPr marL="195580" marR="5080" indent="-182880">
              <a:lnSpc>
                <a:spcPts val="3030"/>
              </a:lnSpc>
              <a:spcBef>
                <a:spcPts val="450"/>
              </a:spcBef>
              <a:buClr>
                <a:srgbClr val="E38312"/>
              </a:buClr>
              <a:buChar char="◦"/>
              <a:tabLst>
                <a:tab pos="195580" algn="l"/>
                <a:tab pos="4320540" algn="l"/>
                <a:tab pos="8899525" algn="l"/>
              </a:tabLst>
            </a:pPr>
            <a:endParaRPr lang="en-US" sz="2800" u="sng" spc="-30" dirty="0">
              <a:solidFill>
                <a:srgbClr val="404040"/>
              </a:solidFill>
              <a:uFill>
                <a:solidFill>
                  <a:srgbClr val="404040"/>
                </a:solidFill>
              </a:uFill>
              <a:latin typeface="Calibri"/>
              <a:cs typeface="Calibri"/>
            </a:endParaRPr>
          </a:p>
          <a:p>
            <a:pPr marL="195580" marR="5080" indent="-182880">
              <a:lnSpc>
                <a:spcPts val="3030"/>
              </a:lnSpc>
              <a:spcBef>
                <a:spcPts val="450"/>
              </a:spcBef>
              <a:buClr>
                <a:srgbClr val="E38312"/>
              </a:buClr>
              <a:buChar char="◦"/>
              <a:tabLst>
                <a:tab pos="195580" algn="l"/>
                <a:tab pos="4320540" algn="l"/>
                <a:tab pos="8899525" algn="l"/>
              </a:tabLst>
            </a:pPr>
            <a:r>
              <a:rPr sz="2800" u="sng" spc="-3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"/>
                <a:cs typeface="Calibri"/>
              </a:rPr>
              <a:t>Topic:</a:t>
            </a:r>
            <a:r>
              <a:rPr sz="28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en-US" sz="2800" dirty="0">
                <a:solidFill>
                  <a:srgbClr val="404040"/>
                </a:solidFill>
                <a:latin typeface="Calibri"/>
                <a:cs typeface="Calibri"/>
              </a:rPr>
              <a:t>The Individual: Personality and Values</a:t>
            </a:r>
            <a:endParaRPr sz="2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2800" dirty="0">
              <a:latin typeface="Calibri"/>
              <a:cs typeface="Calibri"/>
            </a:endParaRPr>
          </a:p>
          <a:p>
            <a:pPr marR="1293495" algn="r">
              <a:lnSpc>
                <a:spcPct val="100000"/>
              </a:lnSpc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Ms.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en-US" sz="2800" spc="-10" dirty="0">
                <a:solidFill>
                  <a:srgbClr val="404040"/>
                </a:solidFill>
                <a:latin typeface="Calibri"/>
                <a:cs typeface="Calibri"/>
              </a:rPr>
              <a:t>Amrisha Minocha</a:t>
            </a:r>
            <a:endParaRPr sz="28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01184" y="0"/>
            <a:ext cx="2773680" cy="115519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23773" y="577736"/>
            <a:ext cx="7315200" cy="67390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300" u="sng" spc="-85" dirty="0">
                <a:uFill>
                  <a:solidFill>
                    <a:srgbClr val="404040"/>
                  </a:solidFill>
                </a:uFill>
                <a:latin typeface="Calibri Light"/>
                <a:cs typeface="Calibri Light"/>
              </a:rPr>
              <a:t>Defining Individual Personality</a:t>
            </a:r>
            <a:endParaRPr sz="4300" dirty="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73685" y="1981200"/>
            <a:ext cx="11644630" cy="394274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indent="-457200" algn="just">
              <a:lnSpc>
                <a:spcPct val="100000"/>
              </a:lnSpc>
              <a:spcBef>
                <a:spcPts val="105"/>
              </a:spcBef>
              <a:buFont typeface="Wingdings" panose="05000000000000000000" pitchFamily="2" charset="2"/>
              <a:buChar char="Ø"/>
              <a:tabLst>
                <a:tab pos="1198245" algn="l"/>
                <a:tab pos="1725295" algn="l"/>
                <a:tab pos="3356610" algn="l"/>
                <a:tab pos="4621530" algn="l"/>
                <a:tab pos="5396230" algn="l"/>
                <a:tab pos="7539355" algn="l"/>
                <a:tab pos="8067040" algn="l"/>
                <a:tab pos="10219690" algn="l"/>
              </a:tabLst>
            </a:pPr>
            <a:r>
              <a:rPr lang="en-US" sz="2800" spc="-8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 Light"/>
                <a:ea typeface="+mj-ea"/>
                <a:cs typeface="Calibri Light"/>
              </a:rPr>
              <a:t>Personality refers to the unique set of psychological traits, characteristics, and patterns of behavior that distinguish one individual from another.</a:t>
            </a:r>
          </a:p>
          <a:p>
            <a:pPr marL="469900" indent="-457200" algn="just">
              <a:lnSpc>
                <a:spcPct val="100000"/>
              </a:lnSpc>
              <a:spcBef>
                <a:spcPts val="105"/>
              </a:spcBef>
              <a:buFont typeface="Wingdings" panose="05000000000000000000" pitchFamily="2" charset="2"/>
              <a:buChar char="Ø"/>
              <a:tabLst>
                <a:tab pos="1198245" algn="l"/>
                <a:tab pos="1725295" algn="l"/>
                <a:tab pos="3356610" algn="l"/>
                <a:tab pos="4621530" algn="l"/>
                <a:tab pos="5396230" algn="l"/>
                <a:tab pos="7539355" algn="l"/>
                <a:tab pos="8067040" algn="l"/>
                <a:tab pos="10219690" algn="l"/>
              </a:tabLst>
            </a:pPr>
            <a:endParaRPr lang="en-US" sz="2800" spc="-85" dirty="0">
              <a:solidFill>
                <a:srgbClr val="404040"/>
              </a:solidFill>
              <a:uFill>
                <a:solidFill>
                  <a:srgbClr val="404040"/>
                </a:solidFill>
              </a:uFill>
              <a:latin typeface="Calibri Light"/>
              <a:ea typeface="+mj-ea"/>
              <a:cs typeface="Calibri Light"/>
            </a:endParaRPr>
          </a:p>
          <a:p>
            <a:pPr marL="469900" indent="-457200" algn="just">
              <a:lnSpc>
                <a:spcPct val="100000"/>
              </a:lnSpc>
              <a:spcBef>
                <a:spcPts val="105"/>
              </a:spcBef>
              <a:buFont typeface="Wingdings" panose="05000000000000000000" pitchFamily="2" charset="2"/>
              <a:buChar char="Ø"/>
              <a:tabLst>
                <a:tab pos="1198245" algn="l"/>
                <a:tab pos="1725295" algn="l"/>
                <a:tab pos="3356610" algn="l"/>
                <a:tab pos="4621530" algn="l"/>
                <a:tab pos="5396230" algn="l"/>
                <a:tab pos="7539355" algn="l"/>
                <a:tab pos="8067040" algn="l"/>
                <a:tab pos="10219690" algn="l"/>
              </a:tabLst>
            </a:pPr>
            <a:r>
              <a:rPr lang="en-US" sz="2800" spc="-8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 Light"/>
                <a:ea typeface="+mj-ea"/>
                <a:cs typeface="Calibri Light"/>
              </a:rPr>
              <a:t>It encompasses a wide range of dimensions, including but not limited to extraversion, agreeableness, conscientiousness, neuroticism, and openness to experience, as proposed by the Five-Factor Model of personality.</a:t>
            </a:r>
          </a:p>
          <a:p>
            <a:pPr marL="469900" indent="-457200" algn="just">
              <a:lnSpc>
                <a:spcPct val="100000"/>
              </a:lnSpc>
              <a:spcBef>
                <a:spcPts val="105"/>
              </a:spcBef>
              <a:buFont typeface="Wingdings" panose="05000000000000000000" pitchFamily="2" charset="2"/>
              <a:buChar char="Ø"/>
              <a:tabLst>
                <a:tab pos="1198245" algn="l"/>
                <a:tab pos="1725295" algn="l"/>
                <a:tab pos="3356610" algn="l"/>
                <a:tab pos="4621530" algn="l"/>
                <a:tab pos="5396230" algn="l"/>
                <a:tab pos="7539355" algn="l"/>
                <a:tab pos="8067040" algn="l"/>
                <a:tab pos="10219690" algn="l"/>
              </a:tabLst>
            </a:pPr>
            <a:endParaRPr lang="en-US" sz="2800" spc="-85" dirty="0">
              <a:solidFill>
                <a:srgbClr val="404040"/>
              </a:solidFill>
              <a:uFill>
                <a:solidFill>
                  <a:srgbClr val="404040"/>
                </a:solidFill>
              </a:uFill>
              <a:latin typeface="Calibri Light"/>
              <a:ea typeface="+mj-ea"/>
              <a:cs typeface="Calibri Light"/>
            </a:endParaRPr>
          </a:p>
          <a:p>
            <a:pPr marL="469900" indent="-457200" algn="just">
              <a:lnSpc>
                <a:spcPct val="100000"/>
              </a:lnSpc>
              <a:spcBef>
                <a:spcPts val="105"/>
              </a:spcBef>
              <a:buFont typeface="Wingdings" panose="05000000000000000000" pitchFamily="2" charset="2"/>
              <a:buChar char="Ø"/>
              <a:tabLst>
                <a:tab pos="1198245" algn="l"/>
                <a:tab pos="1725295" algn="l"/>
                <a:tab pos="3356610" algn="l"/>
                <a:tab pos="4621530" algn="l"/>
                <a:tab pos="5396230" algn="l"/>
                <a:tab pos="7539355" algn="l"/>
                <a:tab pos="8067040" algn="l"/>
                <a:tab pos="10219690" algn="l"/>
              </a:tabLst>
            </a:pPr>
            <a:r>
              <a:rPr lang="en-US" sz="2800" spc="-8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 Light"/>
                <a:ea typeface="+mj-ea"/>
                <a:cs typeface="Calibri Light"/>
              </a:rPr>
              <a:t>Each individual possesses a unique combination of these traits, which influences their thoughts, feelings, and behaviors across different situations and contexts.</a:t>
            </a:r>
            <a:endParaRPr sz="2800" spc="-85" dirty="0">
              <a:solidFill>
                <a:srgbClr val="404040"/>
              </a:solidFill>
              <a:uFill>
                <a:solidFill>
                  <a:srgbClr val="404040"/>
                </a:solidFill>
              </a:uFill>
              <a:latin typeface="Calibri Light"/>
              <a:ea typeface="+mj-ea"/>
              <a:cs typeface="Calibri Light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38973" y="356883"/>
            <a:ext cx="1547612" cy="43228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00" y="576942"/>
            <a:ext cx="11328907" cy="838485"/>
          </a:xfrm>
          <a:prstGeom prst="rect">
            <a:avLst/>
          </a:prstGeom>
        </p:spPr>
        <p:txBody>
          <a:bodyPr vert="horz" wrap="square" lIns="0" tIns="175056" rIns="0" bIns="0" rtlCol="0">
            <a:spAutoFit/>
          </a:bodyPr>
          <a:lstStyle/>
          <a:p>
            <a:pPr marL="2322830">
              <a:lnSpc>
                <a:spcPct val="100000"/>
              </a:lnSpc>
              <a:spcBef>
                <a:spcPts val="95"/>
              </a:spcBef>
            </a:pPr>
            <a:r>
              <a:rPr lang="en-US" sz="4300" u="sng" spc="-105" dirty="0">
                <a:uFill>
                  <a:solidFill>
                    <a:srgbClr val="404040"/>
                  </a:solidFill>
                </a:uFill>
                <a:latin typeface="Calibri Light"/>
                <a:cs typeface="Calibri Light"/>
              </a:rPr>
              <a:t>Determinants of Individual Personality</a:t>
            </a:r>
            <a:endParaRPr lang="en-US" sz="4300" dirty="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78485" y="1981200"/>
            <a:ext cx="10835030" cy="4140236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466724" marR="335280" indent="-457200" algn="just">
              <a:lnSpc>
                <a:spcPct val="90000"/>
              </a:lnSpc>
              <a:spcBef>
                <a:spcPts val="445"/>
              </a:spcBef>
              <a:buClr>
                <a:srgbClr val="E38312"/>
              </a:buClr>
              <a:buSzPct val="96428"/>
              <a:buFont typeface="Wingdings" panose="05000000000000000000" pitchFamily="2" charset="2"/>
              <a:buChar char="Ø"/>
              <a:tabLst>
                <a:tab pos="104139" algn="l"/>
                <a:tab pos="295275" algn="l"/>
              </a:tabLst>
            </a:pPr>
            <a:r>
              <a:rPr lang="en-US" sz="2800" spc="-8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 Light"/>
                <a:ea typeface="+mj-ea"/>
                <a:cs typeface="Calibri Light"/>
              </a:rPr>
              <a:t>Biological Factors: Biological factors such as genetics, brain structure, and neurochemistry play a significant role in shaping individual personality traits.</a:t>
            </a:r>
          </a:p>
          <a:p>
            <a:pPr marL="9524" marR="335280" algn="just">
              <a:lnSpc>
                <a:spcPct val="90000"/>
              </a:lnSpc>
              <a:spcBef>
                <a:spcPts val="445"/>
              </a:spcBef>
              <a:buClr>
                <a:srgbClr val="E38312"/>
              </a:buClr>
              <a:buSzPct val="96428"/>
              <a:tabLst>
                <a:tab pos="104139" algn="l"/>
                <a:tab pos="295275" algn="l"/>
              </a:tabLst>
            </a:pPr>
            <a:endParaRPr lang="en-US" sz="2800" spc="-85" dirty="0">
              <a:solidFill>
                <a:srgbClr val="404040"/>
              </a:solidFill>
              <a:uFill>
                <a:solidFill>
                  <a:srgbClr val="404040"/>
                </a:solidFill>
              </a:uFill>
              <a:latin typeface="Calibri Light"/>
              <a:ea typeface="+mj-ea"/>
              <a:cs typeface="Calibri Light"/>
            </a:endParaRPr>
          </a:p>
          <a:p>
            <a:pPr marL="466724" marR="335280" indent="-457200" algn="just">
              <a:lnSpc>
                <a:spcPct val="90000"/>
              </a:lnSpc>
              <a:spcBef>
                <a:spcPts val="445"/>
              </a:spcBef>
              <a:buClr>
                <a:srgbClr val="E38312"/>
              </a:buClr>
              <a:buSzPct val="96428"/>
              <a:buFont typeface="Wingdings" panose="05000000000000000000" pitchFamily="2" charset="2"/>
              <a:buChar char="Ø"/>
              <a:tabLst>
                <a:tab pos="104139" algn="l"/>
                <a:tab pos="295275" algn="l"/>
              </a:tabLst>
            </a:pPr>
            <a:r>
              <a:rPr lang="en-US" sz="2800" spc="-8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 Light"/>
                <a:ea typeface="+mj-ea"/>
                <a:cs typeface="Calibri Light"/>
              </a:rPr>
              <a:t>Environmental Influences: Environmental factors, including family upbringing, cultural norms, socialization experiences, and life events, also shape individual personality. </a:t>
            </a:r>
          </a:p>
          <a:p>
            <a:pPr marL="9524" marR="335280" algn="just">
              <a:lnSpc>
                <a:spcPct val="90000"/>
              </a:lnSpc>
              <a:spcBef>
                <a:spcPts val="445"/>
              </a:spcBef>
              <a:buClr>
                <a:srgbClr val="E38312"/>
              </a:buClr>
              <a:buSzPct val="96428"/>
              <a:tabLst>
                <a:tab pos="104139" algn="l"/>
                <a:tab pos="295275" algn="l"/>
              </a:tabLst>
            </a:pPr>
            <a:endParaRPr lang="en-US" sz="2800" spc="-85" dirty="0">
              <a:solidFill>
                <a:srgbClr val="404040"/>
              </a:solidFill>
              <a:uFill>
                <a:solidFill>
                  <a:srgbClr val="404040"/>
                </a:solidFill>
              </a:uFill>
              <a:latin typeface="Calibri Light"/>
              <a:ea typeface="+mj-ea"/>
              <a:cs typeface="Calibri Light"/>
            </a:endParaRPr>
          </a:p>
          <a:p>
            <a:pPr marL="466724" marR="335280" indent="-457200" algn="just">
              <a:lnSpc>
                <a:spcPct val="90000"/>
              </a:lnSpc>
              <a:spcBef>
                <a:spcPts val="445"/>
              </a:spcBef>
              <a:buClr>
                <a:srgbClr val="E38312"/>
              </a:buClr>
              <a:buSzPct val="96428"/>
              <a:buFont typeface="Wingdings" panose="05000000000000000000" pitchFamily="2" charset="2"/>
              <a:buChar char="Ø"/>
              <a:tabLst>
                <a:tab pos="104139" algn="l"/>
                <a:tab pos="295275" algn="l"/>
              </a:tabLst>
            </a:pPr>
            <a:r>
              <a:rPr lang="en-US" sz="2800" spc="-8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 Light"/>
                <a:ea typeface="+mj-ea"/>
                <a:cs typeface="Calibri Light"/>
              </a:rPr>
              <a:t>Cognitive Processes: Cognitive processes such as perception, interpretation, and attribution play a role in shaping individual personality.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99087" y="246162"/>
            <a:ext cx="1140616" cy="66156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9600" y="571443"/>
            <a:ext cx="9829801" cy="838485"/>
          </a:xfrm>
          <a:prstGeom prst="rect">
            <a:avLst/>
          </a:prstGeom>
        </p:spPr>
        <p:txBody>
          <a:bodyPr vert="horz" wrap="square" lIns="0" tIns="175056" rIns="0" bIns="0" rtlCol="0">
            <a:spAutoFit/>
          </a:bodyPr>
          <a:lstStyle/>
          <a:p>
            <a:pPr marL="2270760">
              <a:lnSpc>
                <a:spcPct val="100000"/>
              </a:lnSpc>
              <a:spcBef>
                <a:spcPts val="95"/>
              </a:spcBef>
            </a:pPr>
            <a:r>
              <a:rPr lang="en-IN" sz="4300" u="sng" spc="-110" dirty="0">
                <a:uFill>
                  <a:solidFill>
                    <a:srgbClr val="404040"/>
                  </a:solidFill>
                </a:uFill>
                <a:latin typeface="Calibri Light"/>
                <a:cs typeface="Calibri Light"/>
              </a:rPr>
              <a:t>Determinants of Individual Values</a:t>
            </a:r>
            <a:endParaRPr sz="4300" dirty="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95758" y="1981168"/>
            <a:ext cx="11243945" cy="379334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469265" marR="5715" indent="-457200" algn="just">
              <a:lnSpc>
                <a:spcPts val="3030"/>
              </a:lnSpc>
              <a:spcBef>
                <a:spcPts val="484"/>
              </a:spcBef>
              <a:buClr>
                <a:srgbClr val="E38312"/>
              </a:buClr>
              <a:buFont typeface="Wingdings" panose="05000000000000000000" pitchFamily="2" charset="2"/>
              <a:buChar char="Ø"/>
              <a:tabLst>
                <a:tab pos="268605" algn="l"/>
              </a:tabLst>
            </a:pPr>
            <a:r>
              <a:rPr lang="en-US" sz="3200" spc="-8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 Light"/>
                <a:ea typeface="+mj-ea"/>
                <a:cs typeface="Calibri Light"/>
              </a:rPr>
              <a:t>Cultural Background: Cultural norms, traditions, and societal values shape individuals' value systems from an early age.</a:t>
            </a:r>
          </a:p>
          <a:p>
            <a:pPr marL="12065" marR="5715" algn="just">
              <a:lnSpc>
                <a:spcPts val="3030"/>
              </a:lnSpc>
              <a:spcBef>
                <a:spcPts val="484"/>
              </a:spcBef>
              <a:buClr>
                <a:srgbClr val="E38312"/>
              </a:buClr>
              <a:tabLst>
                <a:tab pos="268605" algn="l"/>
              </a:tabLst>
            </a:pPr>
            <a:endParaRPr lang="en-US" sz="3200" spc="-85" dirty="0">
              <a:solidFill>
                <a:srgbClr val="404040"/>
              </a:solidFill>
              <a:uFill>
                <a:solidFill>
                  <a:srgbClr val="404040"/>
                </a:solidFill>
              </a:uFill>
              <a:latin typeface="Calibri Light"/>
              <a:ea typeface="+mj-ea"/>
              <a:cs typeface="Calibri Light"/>
            </a:endParaRPr>
          </a:p>
          <a:p>
            <a:pPr marL="469265" marR="5715" indent="-457200" algn="just">
              <a:lnSpc>
                <a:spcPts val="3030"/>
              </a:lnSpc>
              <a:spcBef>
                <a:spcPts val="484"/>
              </a:spcBef>
              <a:buClr>
                <a:srgbClr val="E38312"/>
              </a:buClr>
              <a:buFont typeface="Wingdings" panose="05000000000000000000" pitchFamily="2" charset="2"/>
              <a:buChar char="Ø"/>
              <a:tabLst>
                <a:tab pos="268605" algn="l"/>
              </a:tabLst>
            </a:pPr>
            <a:r>
              <a:rPr lang="en-US" sz="3200" spc="-8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 Light"/>
                <a:ea typeface="+mj-ea"/>
                <a:cs typeface="Calibri Light"/>
              </a:rPr>
              <a:t>Family and Upbringing: Family upbringing and parental modeling play a crucial role in instilling values in children.</a:t>
            </a:r>
          </a:p>
          <a:p>
            <a:pPr marL="12065" marR="5715" algn="just">
              <a:lnSpc>
                <a:spcPts val="3030"/>
              </a:lnSpc>
              <a:spcBef>
                <a:spcPts val="484"/>
              </a:spcBef>
              <a:buClr>
                <a:srgbClr val="E38312"/>
              </a:buClr>
              <a:tabLst>
                <a:tab pos="268605" algn="l"/>
              </a:tabLst>
            </a:pPr>
            <a:endParaRPr lang="en-US" sz="3200" spc="-85" dirty="0">
              <a:solidFill>
                <a:srgbClr val="404040"/>
              </a:solidFill>
              <a:uFill>
                <a:solidFill>
                  <a:srgbClr val="404040"/>
                </a:solidFill>
              </a:uFill>
              <a:latin typeface="Calibri Light"/>
              <a:ea typeface="+mj-ea"/>
              <a:cs typeface="Calibri Light"/>
            </a:endParaRPr>
          </a:p>
          <a:p>
            <a:pPr marL="469265" marR="5715" indent="-457200" algn="just">
              <a:lnSpc>
                <a:spcPts val="3030"/>
              </a:lnSpc>
              <a:spcBef>
                <a:spcPts val="484"/>
              </a:spcBef>
              <a:buClr>
                <a:srgbClr val="E38312"/>
              </a:buClr>
              <a:buFont typeface="Wingdings" panose="05000000000000000000" pitchFamily="2" charset="2"/>
              <a:buChar char="Ø"/>
              <a:tabLst>
                <a:tab pos="268605" algn="l"/>
              </a:tabLst>
            </a:pPr>
            <a:r>
              <a:rPr lang="en-US" sz="3200" spc="-8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 Light"/>
                <a:ea typeface="+mj-ea"/>
                <a:cs typeface="Calibri Light"/>
              </a:rPr>
              <a:t>Personal Experiences: Personal experiences, including life events, achievements, challenges, and interactions with others, contribute to the formation and evolution of individual values.</a:t>
            </a:r>
            <a:endParaRPr sz="3200" spc="-85" dirty="0">
              <a:solidFill>
                <a:srgbClr val="404040"/>
              </a:solidFill>
              <a:uFill>
                <a:solidFill>
                  <a:srgbClr val="404040"/>
                </a:solidFill>
              </a:uFill>
              <a:latin typeface="Calibri Light"/>
              <a:ea typeface="+mj-ea"/>
              <a:cs typeface="Calibri Ligh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99087" y="246162"/>
            <a:ext cx="1140616" cy="66156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76200" y="304800"/>
            <a:ext cx="9829800" cy="133562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2840" algn="ctr">
              <a:lnSpc>
                <a:spcPct val="100000"/>
              </a:lnSpc>
              <a:spcBef>
                <a:spcPts val="95"/>
              </a:spcBef>
            </a:pPr>
            <a:r>
              <a:rPr lang="en-US" sz="4300" u="sng" spc="-90" dirty="0">
                <a:uFill>
                  <a:solidFill>
                    <a:srgbClr val="404040"/>
                  </a:solidFill>
                </a:uFill>
                <a:latin typeface="Calibri Light"/>
                <a:cs typeface="Calibri Light"/>
              </a:rPr>
              <a:t>Significance of Individual Personality and Values</a:t>
            </a:r>
            <a:endParaRPr sz="4300" dirty="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7200" y="2057400"/>
            <a:ext cx="11448733" cy="3448252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104139" marR="5080" indent="-94615">
              <a:lnSpc>
                <a:spcPts val="3460"/>
              </a:lnSpc>
              <a:spcBef>
                <a:spcPts val="525"/>
              </a:spcBef>
              <a:buClr>
                <a:srgbClr val="E38312"/>
              </a:buClr>
              <a:buSzPct val="96875"/>
              <a:buFont typeface="Wingdings"/>
              <a:buChar char=""/>
              <a:tabLst>
                <a:tab pos="104139" algn="l"/>
                <a:tab pos="335280" algn="l"/>
              </a:tabLst>
            </a:pPr>
            <a:r>
              <a:rPr sz="2800" spc="-14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lang="en-US" sz="2800" spc="-8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 Light"/>
                <a:ea typeface="+mj-ea"/>
                <a:cs typeface="Calibri Light"/>
              </a:rPr>
              <a:t>Personal Development: Understanding one's personality traits and values is essential for personal growth, self-awareness, and self-improvement.</a:t>
            </a:r>
          </a:p>
          <a:p>
            <a:pPr marL="9524" marR="5080">
              <a:lnSpc>
                <a:spcPts val="3460"/>
              </a:lnSpc>
              <a:spcBef>
                <a:spcPts val="525"/>
              </a:spcBef>
              <a:buClr>
                <a:srgbClr val="E38312"/>
              </a:buClr>
              <a:buSzPct val="96875"/>
              <a:tabLst>
                <a:tab pos="104139" algn="l"/>
                <a:tab pos="335280" algn="l"/>
              </a:tabLst>
            </a:pPr>
            <a:endParaRPr lang="en-US" sz="2800" spc="-85" dirty="0">
              <a:solidFill>
                <a:srgbClr val="404040"/>
              </a:solidFill>
              <a:uFill>
                <a:solidFill>
                  <a:srgbClr val="404040"/>
                </a:solidFill>
              </a:uFill>
              <a:latin typeface="Calibri Light"/>
              <a:ea typeface="+mj-ea"/>
              <a:cs typeface="Calibri Light"/>
            </a:endParaRPr>
          </a:p>
          <a:p>
            <a:pPr marL="104139" marR="5080" indent="-94615">
              <a:lnSpc>
                <a:spcPts val="3460"/>
              </a:lnSpc>
              <a:spcBef>
                <a:spcPts val="525"/>
              </a:spcBef>
              <a:buClr>
                <a:srgbClr val="E38312"/>
              </a:buClr>
              <a:buSzPct val="96875"/>
              <a:buFont typeface="Wingdings"/>
              <a:buChar char=""/>
              <a:tabLst>
                <a:tab pos="104139" algn="l"/>
                <a:tab pos="335280" algn="l"/>
              </a:tabLst>
            </a:pPr>
            <a:r>
              <a:rPr lang="en-US" sz="2800" spc="-8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 Light"/>
                <a:ea typeface="+mj-ea"/>
                <a:cs typeface="Calibri Light"/>
              </a:rPr>
              <a:t>Effective Leadership: Effective leadership requires a deep understanding of one's own personality and values, as well as those of others. </a:t>
            </a:r>
          </a:p>
          <a:p>
            <a:pPr marL="9524" marR="5080">
              <a:lnSpc>
                <a:spcPts val="3460"/>
              </a:lnSpc>
              <a:spcBef>
                <a:spcPts val="525"/>
              </a:spcBef>
              <a:buClr>
                <a:srgbClr val="E38312"/>
              </a:buClr>
              <a:buSzPct val="96875"/>
              <a:tabLst>
                <a:tab pos="104139" algn="l"/>
                <a:tab pos="335280" algn="l"/>
              </a:tabLst>
            </a:pPr>
            <a:endParaRPr lang="en-US" sz="2800" spc="-85" dirty="0">
              <a:solidFill>
                <a:srgbClr val="404040"/>
              </a:solidFill>
              <a:uFill>
                <a:solidFill>
                  <a:srgbClr val="404040"/>
                </a:solidFill>
              </a:uFill>
              <a:latin typeface="Calibri Light"/>
              <a:ea typeface="+mj-ea"/>
              <a:cs typeface="Calibri Light"/>
            </a:endParaRPr>
          </a:p>
          <a:p>
            <a:pPr marL="9524" marR="5080">
              <a:lnSpc>
                <a:spcPts val="3460"/>
              </a:lnSpc>
              <a:spcBef>
                <a:spcPts val="525"/>
              </a:spcBef>
              <a:buClr>
                <a:srgbClr val="E38312"/>
              </a:buClr>
              <a:buSzPct val="96875"/>
              <a:tabLst>
                <a:tab pos="104139" algn="l"/>
                <a:tab pos="335280" algn="l"/>
              </a:tabLst>
            </a:pPr>
            <a:endParaRPr lang="en-US" sz="2800" spc="-85" dirty="0">
              <a:solidFill>
                <a:srgbClr val="404040"/>
              </a:solidFill>
              <a:uFill>
                <a:solidFill>
                  <a:srgbClr val="404040"/>
                </a:solidFill>
              </a:uFill>
              <a:latin typeface="Calibri Light"/>
              <a:ea typeface="+mj-ea"/>
              <a:cs typeface="Calibri Ligh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05004" y="474578"/>
            <a:ext cx="957639" cy="57484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76200" y="304800"/>
            <a:ext cx="9829800" cy="133562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2840" algn="ctr">
              <a:lnSpc>
                <a:spcPct val="100000"/>
              </a:lnSpc>
              <a:spcBef>
                <a:spcPts val="95"/>
              </a:spcBef>
            </a:pPr>
            <a:r>
              <a:rPr lang="en-US" sz="4300" u="sng" spc="-90" dirty="0">
                <a:uFill>
                  <a:solidFill>
                    <a:srgbClr val="404040"/>
                  </a:solidFill>
                </a:uFill>
                <a:latin typeface="Calibri Light"/>
                <a:cs typeface="Calibri Light"/>
              </a:rPr>
              <a:t>Significance of Individual Personality and Values</a:t>
            </a:r>
            <a:endParaRPr sz="4300" dirty="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62267" y="1905001"/>
            <a:ext cx="11448733" cy="2935291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9524" marR="5080">
              <a:lnSpc>
                <a:spcPts val="3460"/>
              </a:lnSpc>
              <a:spcBef>
                <a:spcPts val="525"/>
              </a:spcBef>
              <a:buClr>
                <a:srgbClr val="E38312"/>
              </a:buClr>
              <a:buSzPct val="96875"/>
              <a:tabLst>
                <a:tab pos="104139" algn="l"/>
                <a:tab pos="335280" algn="l"/>
              </a:tabLst>
            </a:pPr>
            <a:endParaRPr lang="en-US" sz="2800" spc="-85" dirty="0">
              <a:solidFill>
                <a:srgbClr val="404040"/>
              </a:solidFill>
              <a:uFill>
                <a:solidFill>
                  <a:srgbClr val="404040"/>
                </a:solidFill>
              </a:uFill>
              <a:latin typeface="Calibri Light"/>
              <a:ea typeface="+mj-ea"/>
              <a:cs typeface="Calibri Light"/>
            </a:endParaRPr>
          </a:p>
          <a:p>
            <a:pPr marL="104139" marR="5080" indent="-94615">
              <a:lnSpc>
                <a:spcPts val="3460"/>
              </a:lnSpc>
              <a:spcBef>
                <a:spcPts val="525"/>
              </a:spcBef>
              <a:buClr>
                <a:srgbClr val="E38312"/>
              </a:buClr>
              <a:buSzPct val="96875"/>
              <a:buFont typeface="Wingdings"/>
              <a:buChar char=""/>
              <a:tabLst>
                <a:tab pos="104139" algn="l"/>
                <a:tab pos="335280" algn="l"/>
              </a:tabLst>
            </a:pPr>
            <a:r>
              <a:rPr lang="en-US" sz="2800" spc="-8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 Light"/>
                <a:ea typeface="+mj-ea"/>
                <a:cs typeface="Calibri Light"/>
              </a:rPr>
              <a:t>Team Dynamics: Individual personality traits and values influence team dynamics and collaboration within organizations. </a:t>
            </a:r>
          </a:p>
          <a:p>
            <a:pPr marL="9524" marR="5080">
              <a:lnSpc>
                <a:spcPts val="3460"/>
              </a:lnSpc>
              <a:spcBef>
                <a:spcPts val="525"/>
              </a:spcBef>
              <a:buClr>
                <a:srgbClr val="E38312"/>
              </a:buClr>
              <a:buSzPct val="96875"/>
              <a:tabLst>
                <a:tab pos="104139" algn="l"/>
                <a:tab pos="335280" algn="l"/>
              </a:tabLst>
            </a:pPr>
            <a:endParaRPr lang="en-US" sz="2800" spc="-85" dirty="0">
              <a:solidFill>
                <a:srgbClr val="404040"/>
              </a:solidFill>
              <a:uFill>
                <a:solidFill>
                  <a:srgbClr val="404040"/>
                </a:solidFill>
              </a:uFill>
              <a:latin typeface="Calibri Light"/>
              <a:ea typeface="+mj-ea"/>
              <a:cs typeface="Calibri Light"/>
            </a:endParaRPr>
          </a:p>
          <a:p>
            <a:pPr marL="104139" marR="5080" indent="-94615">
              <a:lnSpc>
                <a:spcPts val="3460"/>
              </a:lnSpc>
              <a:spcBef>
                <a:spcPts val="525"/>
              </a:spcBef>
              <a:buClr>
                <a:srgbClr val="E38312"/>
              </a:buClr>
              <a:buSzPct val="96875"/>
              <a:buFont typeface="Wingdings"/>
              <a:buChar char=""/>
              <a:tabLst>
                <a:tab pos="104139" algn="l"/>
                <a:tab pos="335280" algn="l"/>
              </a:tabLst>
            </a:pPr>
            <a:r>
              <a:rPr lang="en-US" sz="2800" spc="-8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 Light"/>
                <a:ea typeface="+mj-ea"/>
                <a:cs typeface="Calibri Light"/>
              </a:rPr>
              <a:t>Organizational Culture: Individual values shape organizational culture and climate, influencing norms, behaviors, and decision-making processes within the organization. 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05004" y="474578"/>
            <a:ext cx="957639" cy="574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198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4114800" y="2840698"/>
            <a:ext cx="5638800" cy="1176604"/>
          </a:xfrm>
          <a:prstGeom prst="rect">
            <a:avLst/>
          </a:prstGeom>
        </p:spPr>
        <p:txBody>
          <a:bodyPr vert="horz" wrap="square" lIns="0" tIns="15938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255"/>
              </a:spcBef>
              <a:buClr>
                <a:srgbClr val="E38312"/>
              </a:buClr>
              <a:tabLst>
                <a:tab pos="585470" algn="l"/>
              </a:tabLst>
            </a:pPr>
            <a:r>
              <a:rPr lang="en-US" sz="6600" spc="-8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 Light"/>
                <a:ea typeface="+mj-ea"/>
                <a:cs typeface="Calibri Light"/>
              </a:rPr>
              <a:t>THANK YOU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67924" y="435663"/>
            <a:ext cx="1886206" cy="527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6333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997E2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</TotalTime>
  <Words>365</Words>
  <Application>Microsoft Office PowerPoint</Application>
  <PresentationFormat>Widescreen</PresentationFormat>
  <Paragraphs>37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Calibri</vt:lpstr>
      <vt:lpstr>Calibri Light</vt:lpstr>
      <vt:lpstr>Wingdings</vt:lpstr>
      <vt:lpstr>Office Theme</vt:lpstr>
      <vt:lpstr>Centre for Distance and Online Education</vt:lpstr>
      <vt:lpstr>Defining Individual Personality</vt:lpstr>
      <vt:lpstr>Determinants of Individual Personality</vt:lpstr>
      <vt:lpstr>Determinants of Individual Values</vt:lpstr>
      <vt:lpstr>Significance of Individual Personality and Values</vt:lpstr>
      <vt:lpstr>Significance of Individual Personality and Values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Kavita Arora</dc:creator>
  <cp:lastModifiedBy>Amrisha Minocha</cp:lastModifiedBy>
  <cp:revision>56</cp:revision>
  <dcterms:created xsi:type="dcterms:W3CDTF">2024-05-31T04:15:45Z</dcterms:created>
  <dcterms:modified xsi:type="dcterms:W3CDTF">2024-06-13T06:21:37Z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2024-02-13T00:00:00Z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2024-05-31T00:00:00Z</vt:filetime>
  </property>
  <property fmtid="{D5CDD505-2E9C-101B-9397-08002B2CF9AE}" pid="5" name="Producer">
    <vt:lpwstr>Microsoft® PowerPoint® 2016</vt:lpwstr>
  </property>
</Properties>
</file>