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5" r:id="rId3"/>
    <p:sldId id="266" r:id="rId4"/>
    <p:sldId id="267" r:id="rId5"/>
    <p:sldId id="268" r:id="rId6"/>
    <p:sldId id="269" r:id="rId7"/>
    <p:sldId id="270" r:id="rId8"/>
    <p:sldId id="264" r:id="rId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25"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799"/>
            <a:ext cx="12192000" cy="457200"/>
          </a:xfrm>
          <a:custGeom>
            <a:avLst/>
            <a:gdLst/>
            <a:ahLst/>
            <a:cxnLst/>
            <a:rect l="l" t="t" r="r" b="b"/>
            <a:pathLst>
              <a:path w="12192000" h="457200">
                <a:moveTo>
                  <a:pt x="12192000" y="0"/>
                </a:moveTo>
                <a:lnTo>
                  <a:pt x="0" y="0"/>
                </a:lnTo>
                <a:lnTo>
                  <a:pt x="0" y="457199"/>
                </a:lnTo>
                <a:lnTo>
                  <a:pt x="12192000" y="457199"/>
                </a:lnTo>
                <a:lnTo>
                  <a:pt x="12192000" y="0"/>
                </a:lnTo>
                <a:close/>
              </a:path>
            </a:pathLst>
          </a:custGeom>
          <a:solidFill>
            <a:srgbClr val="BC572C"/>
          </a:solidFill>
        </p:spPr>
        <p:txBody>
          <a:bodyPr wrap="square" lIns="0" tIns="0" rIns="0" bIns="0" rtlCol="0"/>
          <a:lstStyle/>
          <a:p>
            <a:endParaRPr/>
          </a:p>
        </p:txBody>
      </p:sp>
      <p:sp>
        <p:nvSpPr>
          <p:cNvPr id="17" name="bg object 17"/>
          <p:cNvSpPr/>
          <p:nvPr/>
        </p:nvSpPr>
        <p:spPr>
          <a:xfrm>
            <a:off x="0" y="6333744"/>
            <a:ext cx="12192000" cy="67310"/>
          </a:xfrm>
          <a:custGeom>
            <a:avLst/>
            <a:gdLst/>
            <a:ahLst/>
            <a:cxnLst/>
            <a:rect l="l" t="t" r="r" b="b"/>
            <a:pathLst>
              <a:path w="12192000" h="67310">
                <a:moveTo>
                  <a:pt x="12192000" y="0"/>
                </a:moveTo>
                <a:lnTo>
                  <a:pt x="0" y="0"/>
                </a:lnTo>
                <a:lnTo>
                  <a:pt x="0" y="67055"/>
                </a:lnTo>
                <a:lnTo>
                  <a:pt x="12192000" y="67055"/>
                </a:lnTo>
                <a:lnTo>
                  <a:pt x="12192000" y="0"/>
                </a:lnTo>
                <a:close/>
              </a:path>
            </a:pathLst>
          </a:custGeom>
          <a:solidFill>
            <a:srgbClr val="E38312"/>
          </a:solidFill>
        </p:spPr>
        <p:txBody>
          <a:bodyPr wrap="square" lIns="0" tIns="0" rIns="0" bIns="0" rtlCol="0"/>
          <a:lstStyle/>
          <a:p>
            <a:endParaRPr/>
          </a:p>
        </p:txBody>
      </p:sp>
      <p:sp>
        <p:nvSpPr>
          <p:cNvPr id="18" name="bg object 18"/>
          <p:cNvSpPr/>
          <p:nvPr/>
        </p:nvSpPr>
        <p:spPr>
          <a:xfrm>
            <a:off x="1194816" y="1737360"/>
            <a:ext cx="9966325" cy="0"/>
          </a:xfrm>
          <a:custGeom>
            <a:avLst/>
            <a:gdLst/>
            <a:ahLst/>
            <a:cxnLst/>
            <a:rect l="l" t="t" r="r" b="b"/>
            <a:pathLst>
              <a:path w="9966325">
                <a:moveTo>
                  <a:pt x="0" y="0"/>
                </a:moveTo>
                <a:lnTo>
                  <a:pt x="9966325" y="0"/>
                </a:lnTo>
              </a:path>
            </a:pathLst>
          </a:custGeom>
          <a:ln w="6096">
            <a:solidFill>
              <a:srgbClr val="7E7E7E"/>
            </a:solidFill>
          </a:ln>
        </p:spPr>
        <p:txBody>
          <a:bodyPr wrap="square" lIns="0" tIns="0" rIns="0" bIns="0" rtlCol="0"/>
          <a:lstStyle/>
          <a:p>
            <a:endParaRPr/>
          </a:p>
        </p:txBody>
      </p:sp>
      <p:sp>
        <p:nvSpPr>
          <p:cNvPr id="2" name="Holder 2"/>
          <p:cNvSpPr>
            <a:spLocks noGrp="1"/>
          </p:cNvSpPr>
          <p:nvPr>
            <p:ph type="title"/>
          </p:nvPr>
        </p:nvSpPr>
        <p:spPr>
          <a:xfrm>
            <a:off x="78739" y="457"/>
            <a:ext cx="9881107" cy="1235455"/>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a:xfrm>
            <a:off x="1176019" y="1785569"/>
            <a:ext cx="9997440" cy="2832735"/>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8269" y="879729"/>
            <a:ext cx="9088755" cy="680720"/>
          </a:xfrm>
          <a:prstGeom prst="rect">
            <a:avLst/>
          </a:prstGeom>
        </p:spPr>
        <p:txBody>
          <a:bodyPr vert="horz" wrap="square" lIns="0" tIns="12065" rIns="0" bIns="0" rtlCol="0">
            <a:spAutoFit/>
          </a:bodyPr>
          <a:lstStyle/>
          <a:p>
            <a:pPr marL="12700">
              <a:lnSpc>
                <a:spcPct val="100000"/>
              </a:lnSpc>
              <a:spcBef>
                <a:spcPts val="95"/>
              </a:spcBef>
            </a:pPr>
            <a:r>
              <a:rPr sz="4300" b="1" spc="-50" dirty="0">
                <a:latin typeface="Calibri"/>
                <a:cs typeface="Calibri"/>
              </a:rPr>
              <a:t>Centre</a:t>
            </a:r>
            <a:r>
              <a:rPr sz="4300" b="1" spc="-204" dirty="0">
                <a:latin typeface="Calibri"/>
                <a:cs typeface="Calibri"/>
              </a:rPr>
              <a:t> </a:t>
            </a:r>
            <a:r>
              <a:rPr sz="4300" b="1" spc="-40" dirty="0">
                <a:latin typeface="Calibri"/>
                <a:cs typeface="Calibri"/>
              </a:rPr>
              <a:t>for</a:t>
            </a:r>
            <a:r>
              <a:rPr sz="4300" b="1" spc="-204" dirty="0">
                <a:latin typeface="Calibri"/>
                <a:cs typeface="Calibri"/>
              </a:rPr>
              <a:t> </a:t>
            </a:r>
            <a:r>
              <a:rPr sz="4300" b="1" spc="-55" dirty="0">
                <a:latin typeface="Calibri"/>
                <a:cs typeface="Calibri"/>
              </a:rPr>
              <a:t>Distance</a:t>
            </a:r>
            <a:r>
              <a:rPr sz="4300" b="1" spc="-175" dirty="0">
                <a:latin typeface="Calibri"/>
                <a:cs typeface="Calibri"/>
              </a:rPr>
              <a:t> </a:t>
            </a:r>
            <a:r>
              <a:rPr sz="4300" b="1" spc="-20" dirty="0">
                <a:latin typeface="Calibri"/>
                <a:cs typeface="Calibri"/>
              </a:rPr>
              <a:t>and</a:t>
            </a:r>
            <a:r>
              <a:rPr sz="4300" b="1" spc="-190" dirty="0">
                <a:latin typeface="Calibri"/>
                <a:cs typeface="Calibri"/>
              </a:rPr>
              <a:t> </a:t>
            </a:r>
            <a:r>
              <a:rPr sz="4300" b="1" spc="-35" dirty="0">
                <a:latin typeface="Calibri"/>
                <a:cs typeface="Calibri"/>
              </a:rPr>
              <a:t>Online</a:t>
            </a:r>
            <a:r>
              <a:rPr sz="4300" b="1" spc="-185" dirty="0">
                <a:latin typeface="Calibri"/>
                <a:cs typeface="Calibri"/>
              </a:rPr>
              <a:t> </a:t>
            </a:r>
            <a:r>
              <a:rPr sz="4300" b="1" spc="-35" dirty="0">
                <a:latin typeface="Calibri"/>
                <a:cs typeface="Calibri"/>
              </a:rPr>
              <a:t>Education</a:t>
            </a:r>
            <a:endParaRPr sz="4300" dirty="0">
              <a:latin typeface="Calibri"/>
              <a:cs typeface="Calibri"/>
            </a:endParaRPr>
          </a:p>
        </p:txBody>
      </p:sp>
      <p:sp>
        <p:nvSpPr>
          <p:cNvPr id="3" name="object 3"/>
          <p:cNvSpPr txBox="1"/>
          <p:nvPr/>
        </p:nvSpPr>
        <p:spPr>
          <a:xfrm>
            <a:off x="1285747" y="1677785"/>
            <a:ext cx="10562590" cy="3549048"/>
          </a:xfrm>
          <a:prstGeom prst="rect">
            <a:avLst/>
          </a:prstGeom>
        </p:spPr>
        <p:txBody>
          <a:bodyPr vert="horz" wrap="square" lIns="0" tIns="149225" rIns="0" bIns="0" rtlCol="0">
            <a:spAutoFit/>
          </a:bodyPr>
          <a:lstStyle/>
          <a:p>
            <a:pPr marR="104139" algn="ctr">
              <a:lnSpc>
                <a:spcPct val="100000"/>
              </a:lnSpc>
              <a:spcBef>
                <a:spcPts val="1175"/>
              </a:spcBef>
            </a:pPr>
            <a:r>
              <a:rPr sz="2800" b="1" u="sng" spc="-10" dirty="0">
                <a:solidFill>
                  <a:srgbClr val="404040"/>
                </a:solidFill>
                <a:uFill>
                  <a:solidFill>
                    <a:srgbClr val="404040"/>
                  </a:solidFill>
                </a:uFill>
                <a:latin typeface="Calibri"/>
                <a:cs typeface="Calibri"/>
              </a:rPr>
              <a:t>COURSE:</a:t>
            </a:r>
            <a:endParaRPr sz="2800" dirty="0">
              <a:latin typeface="Calibri"/>
              <a:cs typeface="Calibri"/>
            </a:endParaRPr>
          </a:p>
          <a:p>
            <a:pPr marR="103505" algn="ctr">
              <a:lnSpc>
                <a:spcPct val="100000"/>
              </a:lnSpc>
              <a:spcBef>
                <a:spcPts val="1080"/>
              </a:spcBef>
            </a:pPr>
            <a:r>
              <a:rPr lang="en-US" sz="2800" b="1" dirty="0">
                <a:solidFill>
                  <a:srgbClr val="404040"/>
                </a:solidFill>
                <a:latin typeface="Calibri"/>
                <a:cs typeface="Calibri"/>
              </a:rPr>
              <a:t>ORGANIZATIONAL BEHAVIOUR</a:t>
            </a:r>
            <a:endParaRPr lang="en-IN" sz="2800" dirty="0">
              <a:latin typeface="Calibri"/>
              <a:cs typeface="Calibri"/>
            </a:endParaRPr>
          </a:p>
          <a:p>
            <a:pPr marL="3948429">
              <a:lnSpc>
                <a:spcPct val="100000"/>
              </a:lnSpc>
              <a:spcBef>
                <a:spcPts val="1060"/>
              </a:spcBef>
            </a:pPr>
            <a:r>
              <a:rPr lang="en-IN" sz="2800" b="1" u="sng" dirty="0">
                <a:solidFill>
                  <a:srgbClr val="404040"/>
                </a:solidFill>
                <a:uFill>
                  <a:solidFill>
                    <a:srgbClr val="404040"/>
                  </a:solidFill>
                </a:uFill>
                <a:latin typeface="Calibri"/>
                <a:cs typeface="Calibri"/>
              </a:rPr>
              <a:t>Course</a:t>
            </a:r>
            <a:r>
              <a:rPr lang="en-IN" sz="2800" b="1" u="sng" spc="-95" dirty="0">
                <a:solidFill>
                  <a:srgbClr val="404040"/>
                </a:solidFill>
                <a:uFill>
                  <a:solidFill>
                    <a:srgbClr val="404040"/>
                  </a:solidFill>
                </a:uFill>
                <a:latin typeface="Calibri"/>
                <a:cs typeface="Calibri"/>
              </a:rPr>
              <a:t> </a:t>
            </a:r>
            <a:r>
              <a:rPr lang="en-IN" sz="2800" b="1" u="sng" spc="-10" dirty="0">
                <a:solidFill>
                  <a:srgbClr val="404040"/>
                </a:solidFill>
                <a:uFill>
                  <a:solidFill>
                    <a:srgbClr val="404040"/>
                  </a:solidFill>
                </a:uFill>
                <a:latin typeface="Calibri"/>
                <a:cs typeface="Calibri"/>
              </a:rPr>
              <a:t>Outcome:</a:t>
            </a:r>
            <a:endParaRPr sz="2800" dirty="0">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lang="en-US" sz="2800" dirty="0">
                <a:solidFill>
                  <a:srgbClr val="404040"/>
                </a:solidFill>
                <a:latin typeface="Calibri"/>
                <a:cs typeface="Calibri"/>
              </a:rPr>
              <a:t>Analyze human behavior at an individual level and group dynamics</a:t>
            </a:r>
            <a:endParaRPr lang="en-US" sz="2800" u="sng" spc="-30" dirty="0">
              <a:solidFill>
                <a:srgbClr val="404040"/>
              </a:solidFill>
              <a:uFill>
                <a:solidFill>
                  <a:srgbClr val="404040"/>
                </a:solidFill>
              </a:uFill>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sz="2800" u="sng" spc="-30" dirty="0">
                <a:solidFill>
                  <a:srgbClr val="404040"/>
                </a:solidFill>
                <a:uFill>
                  <a:solidFill>
                    <a:srgbClr val="404040"/>
                  </a:solidFill>
                </a:uFill>
                <a:latin typeface="Calibri"/>
                <a:cs typeface="Calibri"/>
              </a:rPr>
              <a:t>Topic:</a:t>
            </a:r>
            <a:r>
              <a:rPr sz="2800" spc="-95" dirty="0">
                <a:solidFill>
                  <a:srgbClr val="404040"/>
                </a:solidFill>
                <a:latin typeface="Calibri"/>
                <a:cs typeface="Calibri"/>
              </a:rPr>
              <a:t> </a:t>
            </a:r>
            <a:r>
              <a:rPr lang="en-US" sz="2800" dirty="0">
                <a:solidFill>
                  <a:srgbClr val="404040"/>
                </a:solidFill>
                <a:latin typeface="Calibri"/>
                <a:cs typeface="Calibri"/>
              </a:rPr>
              <a:t>Perception</a:t>
            </a:r>
            <a:endParaRPr sz="2800" dirty="0">
              <a:latin typeface="Calibri"/>
              <a:cs typeface="Calibri"/>
            </a:endParaRPr>
          </a:p>
          <a:p>
            <a:pPr>
              <a:lnSpc>
                <a:spcPct val="100000"/>
              </a:lnSpc>
              <a:spcBef>
                <a:spcPts val="470"/>
              </a:spcBef>
            </a:pPr>
            <a:endParaRPr sz="2800" dirty="0">
              <a:latin typeface="Calibri"/>
              <a:cs typeface="Calibri"/>
            </a:endParaRPr>
          </a:p>
          <a:p>
            <a:pPr marR="1293495" algn="r">
              <a:lnSpc>
                <a:spcPct val="100000"/>
              </a:lnSpc>
            </a:pPr>
            <a:r>
              <a:rPr sz="2800" dirty="0">
                <a:solidFill>
                  <a:srgbClr val="404040"/>
                </a:solidFill>
                <a:latin typeface="Calibri"/>
                <a:cs typeface="Calibri"/>
              </a:rPr>
              <a:t>Ms.</a:t>
            </a:r>
            <a:r>
              <a:rPr sz="2800" spc="-35" dirty="0">
                <a:solidFill>
                  <a:srgbClr val="404040"/>
                </a:solidFill>
                <a:latin typeface="Calibri"/>
                <a:cs typeface="Calibri"/>
              </a:rPr>
              <a:t> </a:t>
            </a:r>
            <a:r>
              <a:rPr lang="en-US" sz="2800" spc="-10" dirty="0">
                <a:solidFill>
                  <a:srgbClr val="404040"/>
                </a:solidFill>
                <a:latin typeface="Calibri"/>
                <a:cs typeface="Calibri"/>
              </a:rPr>
              <a:t>Amrisha Minocha</a:t>
            </a:r>
            <a:endParaRPr sz="2800" dirty="0">
              <a:latin typeface="Calibri"/>
              <a:cs typeface="Calibri"/>
            </a:endParaRPr>
          </a:p>
        </p:txBody>
      </p:sp>
      <p:pic>
        <p:nvPicPr>
          <p:cNvPr id="4" name="object 4"/>
          <p:cNvPicPr/>
          <p:nvPr/>
        </p:nvPicPr>
        <p:blipFill>
          <a:blip r:embed="rId2" cstate="print"/>
          <a:stretch>
            <a:fillRect/>
          </a:stretch>
        </p:blipFill>
        <p:spPr>
          <a:xfrm>
            <a:off x="4901184" y="0"/>
            <a:ext cx="2773680" cy="11551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14586" y="711280"/>
            <a:ext cx="4362827"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Defining Perception</a:t>
            </a:r>
            <a:endParaRPr sz="4300" dirty="0">
              <a:latin typeface="Calibri Light"/>
              <a:cs typeface="Calibri Light"/>
            </a:endParaRPr>
          </a:p>
        </p:txBody>
      </p:sp>
      <p:sp>
        <p:nvSpPr>
          <p:cNvPr id="4" name="object 4"/>
          <p:cNvSpPr txBox="1"/>
          <p:nvPr/>
        </p:nvSpPr>
        <p:spPr>
          <a:xfrm>
            <a:off x="273685" y="1981200"/>
            <a:ext cx="11644630" cy="3473387"/>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Perception refers to the process by which individuals interpret and organize sensory information from their environment to create meaningful experiences and understandings. It involves selecting, organizing, and interpreting sensory inputs such as sight, sound, touch, taste, and smell to form coherent mental representations of the world. Perception is not a passive reflection of reality but rather an active and dynamic process influenced by individual characteristics, cognitive processes, and environmental factors.</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320528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0" y="705587"/>
            <a:ext cx="7058213" cy="133562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Factors Influencing Perception</a:t>
            </a:r>
            <a:br>
              <a:rPr lang="en-IN" sz="4300" u="sng" spc="-85" dirty="0">
                <a:uFill>
                  <a:solidFill>
                    <a:srgbClr val="404040"/>
                  </a:solidFill>
                </a:uFill>
                <a:latin typeface="Calibri Light"/>
                <a:cs typeface="Calibri Light"/>
              </a:rPr>
            </a:br>
            <a:endParaRPr lang="en-IN" sz="4300" u="sng" spc="-85" dirty="0">
              <a:uFill>
                <a:solidFill>
                  <a:srgbClr val="404040"/>
                </a:solidFill>
              </a:uFill>
              <a:latin typeface="Calibri Light"/>
              <a:cs typeface="Calibri Light"/>
            </a:endParaRPr>
          </a:p>
        </p:txBody>
      </p:sp>
      <p:sp>
        <p:nvSpPr>
          <p:cNvPr id="4" name="object 4"/>
          <p:cNvSpPr txBox="1"/>
          <p:nvPr/>
        </p:nvSpPr>
        <p:spPr>
          <a:xfrm>
            <a:off x="273685" y="1981200"/>
            <a:ext cx="11644630" cy="391709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Sensory Inputs: The nature and quality of sensory inputs, such as the clarity, intensity, and novelty of stimuli, influence perception. Individuals may prioritize certain sensory cues over others based on their relevance, salience, or familiarity.</a:t>
            </a:r>
          </a:p>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Individual Characteristics: Individual characteristics such as personality traits, cognitive biases, past experiences, cultural background, and expectations shape perception. For example, individuals with an optimistic disposition may interpret ambiguous situations in a positive light, while those with a pessimistic outlook may perceive them negatively.</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712043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0" y="705587"/>
            <a:ext cx="7058213" cy="133562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Factors Influencing Perception</a:t>
            </a:r>
            <a:br>
              <a:rPr lang="en-IN" sz="4300" u="sng" spc="-85" dirty="0">
                <a:uFill>
                  <a:solidFill>
                    <a:srgbClr val="404040"/>
                  </a:solidFill>
                </a:uFill>
                <a:latin typeface="Calibri Light"/>
                <a:cs typeface="Calibri Light"/>
              </a:rPr>
            </a:br>
            <a:endParaRPr lang="en-IN" sz="4300" u="sng" spc="-85" dirty="0">
              <a:uFill>
                <a:solidFill>
                  <a:srgbClr val="404040"/>
                </a:solidFill>
              </a:uFill>
              <a:latin typeface="Calibri Light"/>
              <a:cs typeface="Calibri Light"/>
            </a:endParaRPr>
          </a:p>
        </p:txBody>
      </p:sp>
      <p:sp>
        <p:nvSpPr>
          <p:cNvPr id="4" name="object 4"/>
          <p:cNvSpPr txBox="1"/>
          <p:nvPr/>
        </p:nvSpPr>
        <p:spPr>
          <a:xfrm>
            <a:off x="273685" y="1981200"/>
            <a:ext cx="11644630" cy="391709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Contextual Factors: The context in which sensory information is presented, including situational cues, social norms, and environmental conditions, can influence perception. Individuals may interpret the same stimuli differently depending on the context in which they are encountered.</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Cognitive Processes: Cognitive processes such as attention, memory, and interpretation play a crucial role in perception. Attentional biases, selective attention, and memory distortions can influence which sensory inputs are attended to, remembered, and given significance in perception.</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24870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19400" y="711280"/>
            <a:ext cx="7058213"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Impact of Perception on Behavior</a:t>
            </a:r>
            <a:endParaRPr lang="en-IN" sz="4300" u="sng" spc="-85" dirty="0">
              <a:uFill>
                <a:solidFill>
                  <a:srgbClr val="404040"/>
                </a:solidFill>
              </a:uFill>
              <a:latin typeface="Calibri Light"/>
              <a:cs typeface="Calibri Light"/>
            </a:endParaRPr>
          </a:p>
        </p:txBody>
      </p:sp>
      <p:sp>
        <p:nvSpPr>
          <p:cNvPr id="4" name="object 4"/>
          <p:cNvSpPr txBox="1"/>
          <p:nvPr/>
        </p:nvSpPr>
        <p:spPr>
          <a:xfrm>
            <a:off x="273685" y="1981200"/>
            <a:ext cx="11644630" cy="391709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Decision Making: Perception shapes how individuals perceive risks, opportunities, and alternatives, influencing decision-making processes. Biases such as confirmation bias, anchoring bias, and availability heuristic can lead to suboptimal decision-making outcomes by distorting perception and judgment.</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Interpersonal Relationships: Perception influences how individuals perceive and interpret others' behaviors, intentions, and emotions in social interactions. Misunderstandings, conflicts, and communication breakdowns can arise when individuals' perceptions of others diverge from reality.</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2328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4400" y="711280"/>
            <a:ext cx="108966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Strategies for Enhancing Perceptual Accuracy</a:t>
            </a:r>
            <a:endParaRPr lang="en-IN" sz="4300" u="sng" spc="-85" dirty="0">
              <a:uFill>
                <a:solidFill>
                  <a:srgbClr val="404040"/>
                </a:solidFill>
              </a:uFill>
              <a:latin typeface="Calibri Light"/>
              <a:cs typeface="Calibri Light"/>
            </a:endParaRPr>
          </a:p>
        </p:txBody>
      </p:sp>
      <p:sp>
        <p:nvSpPr>
          <p:cNvPr id="4" name="object 4"/>
          <p:cNvSpPr txBox="1"/>
          <p:nvPr/>
        </p:nvSpPr>
        <p:spPr>
          <a:xfrm>
            <a:off x="273685" y="1981200"/>
            <a:ext cx="11644630" cy="3904274"/>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1.	Cognitive Bias Awareness: Recognizing and acknowledging cognitive biases such as confirmation bias, stereotype threat, and halo effect is the first step toward enhancing perceptual accuracy. Training programs and workshops can raise awareness of common biases and provide strategies for mitigating their impact on perception and decision-making.</a:t>
            </a:r>
          </a:p>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Mindfulness Practices: Mindfulness practices such as meditation, deep breathing, and mindful awareness can cultivate present-moment awareness and enhance perceptual clarity. By practicing mindfulness, individuals can become more attuned to their sensory experiences and less reactive to automatic thoughts and judgments.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947271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4400" y="711280"/>
            <a:ext cx="10896600" cy="673902"/>
          </a:xfrm>
          <a:prstGeom prst="rect">
            <a:avLst/>
          </a:prstGeom>
        </p:spPr>
        <p:txBody>
          <a:bodyPr vert="horz" wrap="square" lIns="0" tIns="12065" rIns="0" bIns="0" rtlCol="0">
            <a:spAutoFit/>
          </a:bodyPr>
          <a:lstStyle/>
          <a:p>
            <a:pPr marL="12700">
              <a:lnSpc>
                <a:spcPct val="100000"/>
              </a:lnSpc>
              <a:spcBef>
                <a:spcPts val="95"/>
              </a:spcBef>
            </a:pPr>
            <a:r>
              <a:rPr lang="en-US" sz="4300" u="sng" spc="-85" dirty="0">
                <a:uFill>
                  <a:solidFill>
                    <a:srgbClr val="404040"/>
                  </a:solidFill>
                </a:uFill>
                <a:latin typeface="Calibri Light"/>
                <a:cs typeface="Calibri Light"/>
              </a:rPr>
              <a:t>Strategies for Enhancing Perceptual Accuracy</a:t>
            </a:r>
            <a:endParaRPr lang="en-IN" sz="4300" u="sng" spc="-85" dirty="0">
              <a:uFill>
                <a:solidFill>
                  <a:srgbClr val="404040"/>
                </a:solidFill>
              </a:uFill>
              <a:latin typeface="Calibri Light"/>
              <a:cs typeface="Calibri Light"/>
            </a:endParaRPr>
          </a:p>
        </p:txBody>
      </p:sp>
      <p:sp>
        <p:nvSpPr>
          <p:cNvPr id="4" name="object 4"/>
          <p:cNvSpPr txBox="1"/>
          <p:nvPr/>
        </p:nvSpPr>
        <p:spPr>
          <a:xfrm>
            <a:off x="273685" y="1981200"/>
            <a:ext cx="11644630" cy="2167901"/>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Feedback and Reflection: Soliciting feedback from others and engaging in self-reflection can provide valuable insights into one's own perceptual biases and blind spots. By seeking feedback from trusted colleagues, mentors, or coaches, individuals can gain a more accurate understanding of how their perceptions influence their behavior and decision-making.</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676913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114800" y="2840698"/>
            <a:ext cx="5638800" cy="1176604"/>
          </a:xfrm>
          <a:prstGeom prst="rect">
            <a:avLst/>
          </a:prstGeom>
        </p:spPr>
        <p:txBody>
          <a:bodyPr vert="horz" wrap="square" lIns="0" tIns="159385" rIns="0" bIns="0" rtlCol="0">
            <a:spAutoFit/>
          </a:bodyPr>
          <a:lstStyle/>
          <a:p>
            <a:pPr marL="12700" algn="just">
              <a:lnSpc>
                <a:spcPct val="100000"/>
              </a:lnSpc>
              <a:spcBef>
                <a:spcPts val="1255"/>
              </a:spcBef>
              <a:buClr>
                <a:srgbClr val="E38312"/>
              </a:buClr>
              <a:tabLst>
                <a:tab pos="585470" algn="l"/>
              </a:tabLst>
            </a:pPr>
            <a:r>
              <a:rPr lang="en-US" sz="6600" spc="-85" dirty="0">
                <a:solidFill>
                  <a:srgbClr val="404040"/>
                </a:solidFill>
                <a:uFill>
                  <a:solidFill>
                    <a:srgbClr val="404040"/>
                  </a:solidFill>
                </a:uFill>
                <a:latin typeface="Calibri Light"/>
                <a:ea typeface="+mj-ea"/>
                <a:cs typeface="Calibri Light"/>
              </a:rPr>
              <a:t>THANK YOU</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extLst>
      <p:ext uri="{BB962C8B-B14F-4D97-AF65-F5344CB8AC3E}">
        <p14:creationId xmlns:p14="http://schemas.microsoft.com/office/powerpoint/2010/main" val="2204633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997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TotalTime>
  <Words>562</Words>
  <Application>Microsoft Office PowerPoint</Application>
  <PresentationFormat>Widescreen</PresentationFormat>
  <Paragraphs>28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Calibri Light</vt:lpstr>
      <vt:lpstr>Wingdings</vt:lpstr>
      <vt:lpstr>Office Theme</vt:lpstr>
      <vt:lpstr>Centre for Distance and Online Education</vt:lpstr>
      <vt:lpstr>Defining Perception</vt:lpstr>
      <vt:lpstr>Factors Influencing Perception </vt:lpstr>
      <vt:lpstr>Factors Influencing Perception </vt:lpstr>
      <vt:lpstr>Impact of Perception on Behavior</vt:lpstr>
      <vt:lpstr>Strategies for Enhancing Perceptual Accuracy</vt:lpstr>
      <vt:lpstr>Strategies for Enhancing Perceptual Accuracy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Kavita Arora</dc:creator>
  <cp:lastModifiedBy>Amrisha Minocha</cp:lastModifiedBy>
  <cp:revision>74</cp:revision>
  <dcterms:created xsi:type="dcterms:W3CDTF">2024-05-31T04:15:45Z</dcterms:created>
  <dcterms:modified xsi:type="dcterms:W3CDTF">2024-06-13T06:26:55Z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2024-02-13T00:00:00Z</vt:filetime>
  </property>
  <property fmtid="{D5CDD505-2E9C-101B-9397-08002B2CF9AE}" pid="3" name="Creator">
    <vt:lpwstr>Microsoft® PowerPoint® 2016</vt:lpwstr>
  </property>
  <property fmtid="{D5CDD505-2E9C-101B-9397-08002B2CF9AE}" pid="4" name="LastSaved">
    <vt:filetime>2024-05-31T00:00:00Z</vt:filetime>
  </property>
  <property fmtid="{D5CDD505-2E9C-101B-9397-08002B2CF9AE}" pid="5" name="Producer">
    <vt:lpwstr>Microsoft® PowerPoint® 2016</vt:lpwstr>
  </property>
</Properties>
</file>