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5" r:id="rId3"/>
    <p:sldId id="266" r:id="rId4"/>
    <p:sldId id="267" r:id="rId5"/>
    <p:sldId id="269" r:id="rId6"/>
    <p:sldId id="268" r:id="rId7"/>
    <p:sldId id="264" r:id="rId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12192000" cy="457200"/>
          </a:xfrm>
          <a:custGeom>
            <a:avLst/>
            <a:gdLst/>
            <a:ahLst/>
            <a:cxnLst/>
            <a:rect l="l" t="t" r="r" b="b"/>
            <a:pathLst>
              <a:path w="12192000" h="457200">
                <a:moveTo>
                  <a:pt x="12192000" y="0"/>
                </a:moveTo>
                <a:lnTo>
                  <a:pt x="0" y="0"/>
                </a:lnTo>
                <a:lnTo>
                  <a:pt x="0" y="457199"/>
                </a:lnTo>
                <a:lnTo>
                  <a:pt x="12192000" y="4571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3744"/>
            <a:ext cx="12192000" cy="67310"/>
          </a:xfrm>
          <a:custGeom>
            <a:avLst/>
            <a:gdLst/>
            <a:ahLst/>
            <a:cxnLst/>
            <a:rect l="l" t="t" r="r" b="b"/>
            <a:pathLst>
              <a:path w="12192000" h="67310">
                <a:moveTo>
                  <a:pt x="12192000" y="0"/>
                </a:moveTo>
                <a:lnTo>
                  <a:pt x="0" y="0"/>
                </a:lnTo>
                <a:lnTo>
                  <a:pt x="0" y="67055"/>
                </a:lnTo>
                <a:lnTo>
                  <a:pt x="12192000" y="67055"/>
                </a:lnTo>
                <a:lnTo>
                  <a:pt x="12192000" y="0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94816" y="1737360"/>
            <a:ext cx="9966325" cy="0"/>
          </a:xfrm>
          <a:custGeom>
            <a:avLst/>
            <a:gdLst/>
            <a:ahLst/>
            <a:cxnLst/>
            <a:rect l="l" t="t" r="r" b="b"/>
            <a:pathLst>
              <a:path w="9966325">
                <a:moveTo>
                  <a:pt x="0" y="0"/>
                </a:moveTo>
                <a:lnTo>
                  <a:pt x="9966325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457"/>
            <a:ext cx="9881107" cy="1235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76019" y="1785569"/>
            <a:ext cx="9997440" cy="2832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269" y="879729"/>
            <a:ext cx="908875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b="1" spc="-50" dirty="0">
                <a:latin typeface="Calibri"/>
                <a:cs typeface="Calibri"/>
              </a:rPr>
              <a:t>Centre</a:t>
            </a:r>
            <a:r>
              <a:rPr sz="4300" b="1" spc="-204" dirty="0">
                <a:latin typeface="Calibri"/>
                <a:cs typeface="Calibri"/>
              </a:rPr>
              <a:t> </a:t>
            </a:r>
            <a:r>
              <a:rPr sz="4300" b="1" spc="-40" dirty="0">
                <a:latin typeface="Calibri"/>
                <a:cs typeface="Calibri"/>
              </a:rPr>
              <a:t>for</a:t>
            </a:r>
            <a:r>
              <a:rPr sz="4300" b="1" spc="-204" dirty="0">
                <a:latin typeface="Calibri"/>
                <a:cs typeface="Calibri"/>
              </a:rPr>
              <a:t> </a:t>
            </a:r>
            <a:r>
              <a:rPr sz="4300" b="1" spc="-55" dirty="0">
                <a:latin typeface="Calibri"/>
                <a:cs typeface="Calibri"/>
              </a:rPr>
              <a:t>Distance</a:t>
            </a:r>
            <a:r>
              <a:rPr sz="4300" b="1" spc="-175" dirty="0">
                <a:latin typeface="Calibri"/>
                <a:cs typeface="Calibri"/>
              </a:rPr>
              <a:t> </a:t>
            </a:r>
            <a:r>
              <a:rPr sz="4300" b="1" spc="-20" dirty="0">
                <a:latin typeface="Calibri"/>
                <a:cs typeface="Calibri"/>
              </a:rPr>
              <a:t>and</a:t>
            </a:r>
            <a:r>
              <a:rPr sz="4300" b="1" spc="-190" dirty="0">
                <a:latin typeface="Calibri"/>
                <a:cs typeface="Calibri"/>
              </a:rPr>
              <a:t> </a:t>
            </a:r>
            <a:r>
              <a:rPr sz="4300" b="1" spc="-35" dirty="0">
                <a:latin typeface="Calibri"/>
                <a:cs typeface="Calibri"/>
              </a:rPr>
              <a:t>Online</a:t>
            </a:r>
            <a:r>
              <a:rPr sz="4300" b="1" spc="-185" dirty="0">
                <a:latin typeface="Calibri"/>
                <a:cs typeface="Calibri"/>
              </a:rPr>
              <a:t> </a:t>
            </a:r>
            <a:r>
              <a:rPr sz="4300" b="1" spc="-35" dirty="0">
                <a:latin typeface="Calibri"/>
                <a:cs typeface="Calibri"/>
              </a:rPr>
              <a:t>Education</a:t>
            </a:r>
            <a:endParaRPr sz="4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5747" y="1677785"/>
            <a:ext cx="10562590" cy="3549048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R="104139" algn="ctr">
              <a:lnSpc>
                <a:spcPct val="100000"/>
              </a:lnSpc>
              <a:spcBef>
                <a:spcPts val="1175"/>
              </a:spcBef>
            </a:pPr>
            <a:r>
              <a:rPr sz="2800" b="1" u="sng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COURSE:</a:t>
            </a:r>
            <a:endParaRPr sz="2800" dirty="0">
              <a:latin typeface="Calibri"/>
              <a:cs typeface="Calibri"/>
            </a:endParaRPr>
          </a:p>
          <a:p>
            <a:pPr marR="103505" algn="ctr">
              <a:lnSpc>
                <a:spcPct val="100000"/>
              </a:lnSpc>
              <a:spcBef>
                <a:spcPts val="1080"/>
              </a:spcBef>
            </a:pPr>
            <a:r>
              <a:rPr lang="en-US" sz="2800" b="1" dirty="0">
                <a:solidFill>
                  <a:srgbClr val="404040"/>
                </a:solidFill>
                <a:latin typeface="Calibri"/>
                <a:cs typeface="Calibri"/>
              </a:rPr>
              <a:t>ORGANIZATIONAL BEHAVIOUR</a:t>
            </a:r>
            <a:endParaRPr lang="en-IN" sz="2800" dirty="0">
              <a:latin typeface="Calibri"/>
              <a:cs typeface="Calibri"/>
            </a:endParaRPr>
          </a:p>
          <a:p>
            <a:pPr marL="3948429">
              <a:lnSpc>
                <a:spcPct val="100000"/>
              </a:lnSpc>
              <a:spcBef>
                <a:spcPts val="1060"/>
              </a:spcBef>
            </a:pPr>
            <a:r>
              <a:rPr lang="en-IN" sz="28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Course</a:t>
            </a:r>
            <a:r>
              <a:rPr lang="en-IN" sz="2800" b="1" u="sng" spc="-9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 </a:t>
            </a:r>
            <a:r>
              <a:rPr lang="en-IN" sz="2800" b="1" u="sng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Outcome:</a:t>
            </a:r>
            <a:endParaRPr sz="2800" dirty="0">
              <a:latin typeface="Calibri"/>
              <a:cs typeface="Calibri"/>
            </a:endParaRPr>
          </a:p>
          <a:p>
            <a:pPr marL="195580" marR="5080" indent="-182880">
              <a:lnSpc>
                <a:spcPts val="3030"/>
              </a:lnSpc>
              <a:spcBef>
                <a:spcPts val="450"/>
              </a:spcBef>
              <a:buClr>
                <a:srgbClr val="E38312"/>
              </a:buClr>
              <a:buChar char="◦"/>
              <a:tabLst>
                <a:tab pos="195580" algn="l"/>
                <a:tab pos="4320540" algn="l"/>
                <a:tab pos="8899525" algn="l"/>
              </a:tabLst>
            </a:pPr>
            <a:r>
              <a:rPr lang="en-US" sz="2800" dirty="0">
                <a:solidFill>
                  <a:srgbClr val="404040"/>
                </a:solidFill>
                <a:latin typeface="Calibri"/>
                <a:cs typeface="Calibri"/>
              </a:rPr>
              <a:t>Analyze human behavior at an individual level and group dynamics</a:t>
            </a:r>
            <a:endParaRPr lang="en-US" sz="2800" u="sng" spc="-30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"/>
              <a:cs typeface="Calibri"/>
            </a:endParaRPr>
          </a:p>
          <a:p>
            <a:pPr marL="195580" marR="5080" indent="-182880">
              <a:lnSpc>
                <a:spcPts val="3030"/>
              </a:lnSpc>
              <a:spcBef>
                <a:spcPts val="450"/>
              </a:spcBef>
              <a:buClr>
                <a:srgbClr val="E38312"/>
              </a:buClr>
              <a:buChar char="◦"/>
              <a:tabLst>
                <a:tab pos="195580" algn="l"/>
                <a:tab pos="4320540" algn="l"/>
                <a:tab pos="8899525" algn="l"/>
              </a:tabLst>
            </a:pPr>
            <a:r>
              <a:rPr sz="2800" u="sng" spc="-3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Topic: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800" dirty="0">
                <a:solidFill>
                  <a:srgbClr val="404040"/>
                </a:solidFill>
                <a:latin typeface="Calibri"/>
                <a:cs typeface="Calibri"/>
              </a:rPr>
              <a:t>Individual Decision Making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2800" dirty="0">
              <a:latin typeface="Calibri"/>
              <a:cs typeface="Calibri"/>
            </a:endParaRPr>
          </a:p>
          <a:p>
            <a:pPr marR="1293495" algn="r">
              <a:lnSpc>
                <a:spcPct val="100000"/>
              </a:lnSpc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Ms.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800" spc="-10" dirty="0">
                <a:solidFill>
                  <a:srgbClr val="404040"/>
                </a:solidFill>
                <a:latin typeface="Calibri"/>
                <a:cs typeface="Calibri"/>
              </a:rPr>
              <a:t>Amrisha Minocha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01184" y="0"/>
            <a:ext cx="2773680" cy="11551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6600" y="789164"/>
            <a:ext cx="6143813" cy="673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300" u="sng" spc="-85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  <a:t>Individual Decision Making</a:t>
            </a:r>
            <a:endParaRPr sz="4300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3685" y="1981200"/>
            <a:ext cx="11644630" cy="259878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Individual decision making refers to the process by which individuals assess available options, weigh their pros and cons, and choose a course of action or outcome. It involves a series of cognitive, emotional, and behavioral steps aimed at maximizing utility, achieving goals, or resolving problems. Individual decision making can range from simple, routine choices to complex, high-stakes decisions requiring careful deliberation and analysis.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8973" y="356883"/>
            <a:ext cx="1547612" cy="43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28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838200"/>
            <a:ext cx="10439400" cy="13356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300" u="sng" spc="-85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  <a:t>Factors Influencing Individual Decision Making</a:t>
            </a:r>
            <a:br>
              <a:rPr lang="en-IN" sz="4300" u="sng" spc="-85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</a:br>
            <a:endParaRPr lang="en-IN" sz="4300" u="sng" spc="-85" dirty="0">
              <a:uFill>
                <a:solidFill>
                  <a:srgbClr val="404040"/>
                </a:solidFill>
              </a:uFill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3685" y="1981200"/>
            <a:ext cx="11644630" cy="39042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Personal Values and Goals: Individual values, beliefs, and long-term goals shape decision-making processes by guiding preferences, priorities, and aspirations. Decisions that align with personal values and goals are more likely to lead to feelings of fulfillment and satisfaction.</a:t>
            </a: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Cognitive Biases: Cognitive biases are systematic patterns of deviation from rationality or judgmental heuristics that can distort decision-making processes. Common biases include confirmation bias, anchoring bias, availability heuristic, and overconfidence bias, which can lead individuals to make suboptimal decisions based on faulty reasoning or incomplete information.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8973" y="356883"/>
            <a:ext cx="1547612" cy="43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043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838200"/>
            <a:ext cx="10439400" cy="13356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300" u="sng" spc="-85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  <a:t>Factors Influencing Individual Decision Making</a:t>
            </a:r>
            <a:br>
              <a:rPr lang="en-IN" sz="4300" u="sng" spc="-85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</a:br>
            <a:endParaRPr lang="en-IN" sz="4300" u="sng" spc="-85" dirty="0">
              <a:uFill>
                <a:solidFill>
                  <a:srgbClr val="404040"/>
                </a:solidFill>
              </a:uFill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3685" y="1981200"/>
            <a:ext cx="11644630" cy="17370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Emotional State: Emotions play a crucial role in decision making, influencing perceptions, preferences, and risk-taking behavior. Positive emotions may enhance creativity, optimism, and risk tolerance, while negative emotions may lead to impulsivity, avoidance, or decision paralysis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8973" y="356883"/>
            <a:ext cx="1547612" cy="43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349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838200"/>
            <a:ext cx="9220200" cy="13356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300" u="sng" spc="-85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  <a:t>Significance of Individual Decision Making</a:t>
            </a:r>
            <a:br>
              <a:rPr lang="en-IN" sz="4300" u="sng" spc="-85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</a:br>
            <a:endParaRPr lang="en-IN" sz="4300" u="sng" spc="-85" dirty="0">
              <a:uFill>
                <a:solidFill>
                  <a:srgbClr val="404040"/>
                </a:solidFill>
              </a:uFill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3685" y="1981200"/>
            <a:ext cx="11644630" cy="3042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Personal Fulfillment: Making decisions that align with personal values, goals, and aspirations promotes feelings of autonomy, mastery, and purpose, leading to greater overall satisfaction and well-being.</a:t>
            </a: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Professional Success: Effective decision making is a critical skill for professional success, as it enables individuals to identify opportunities, solve problems, and achieve goals in their careers. Decision-making prowess is highly valued in leadership roles and managerial positions.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8973" y="356883"/>
            <a:ext cx="1547612" cy="43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75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838200"/>
            <a:ext cx="9220200" cy="13356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300" u="sng" spc="-85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  <a:t>Significance of Individual Decision Making</a:t>
            </a:r>
            <a:br>
              <a:rPr lang="en-IN" sz="4300" u="sng" spc="-85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</a:br>
            <a:endParaRPr lang="en-IN" sz="4300" u="sng" spc="-85" dirty="0">
              <a:uFill>
                <a:solidFill>
                  <a:srgbClr val="404040"/>
                </a:solidFill>
              </a:uFill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3685" y="1981200"/>
            <a:ext cx="11644630" cy="13061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Personal Fulfillment: Making decisions that align with personal values, goals, and aspirations promotes feelings of autonomy, mastery, and purpose, leading to greater overall satisfaction and well-being.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8973" y="356883"/>
            <a:ext cx="1547612" cy="43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792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114800" y="2840698"/>
            <a:ext cx="5638800" cy="1176604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255"/>
              </a:spcBef>
              <a:buClr>
                <a:srgbClr val="E38312"/>
              </a:buClr>
              <a:tabLst>
                <a:tab pos="585470" algn="l"/>
              </a:tabLst>
            </a:pPr>
            <a:r>
              <a:rPr lang="en-US" sz="66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THANK YOU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67924" y="435663"/>
            <a:ext cx="1886206" cy="52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33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97E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389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Wingdings</vt:lpstr>
      <vt:lpstr>Office Theme</vt:lpstr>
      <vt:lpstr>Centre for Distance and Online Education</vt:lpstr>
      <vt:lpstr>Individual Decision Making</vt:lpstr>
      <vt:lpstr>Factors Influencing Individual Decision Making </vt:lpstr>
      <vt:lpstr>Factors Influencing Individual Decision Making </vt:lpstr>
      <vt:lpstr>Significance of Individual Decision Making </vt:lpstr>
      <vt:lpstr>Significance of Individual Decision Making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Kavita Arora</dc:creator>
  <cp:lastModifiedBy>Amrisha Minocha</cp:lastModifiedBy>
  <cp:revision>86</cp:revision>
  <dcterms:created xsi:type="dcterms:W3CDTF">2024-05-31T04:15:45Z</dcterms:created>
  <dcterms:modified xsi:type="dcterms:W3CDTF">2024-06-18T04:24:35Z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2024-05-31T00:00:00Z</vt:filetime>
  </property>
  <property fmtid="{D5CDD505-2E9C-101B-9397-08002B2CF9AE}" pid="5" name="Producer">
    <vt:lpwstr>Microsoft® PowerPoint® 2016</vt:lpwstr>
  </property>
</Properties>
</file>