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65" r:id="rId4"/>
    <p:sldId id="266" r:id="rId5"/>
    <p:sldId id="267" r:id="rId6"/>
    <p:sldId id="268" r:id="rId7"/>
    <p:sldId id="269" r:id="rId8"/>
    <p:sldId id="270" r:id="rId9"/>
    <p:sldId id="264" r:id="rId10"/>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725" y="5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400799"/>
            <a:ext cx="12192000" cy="457200"/>
          </a:xfrm>
          <a:custGeom>
            <a:avLst/>
            <a:gdLst/>
            <a:ahLst/>
            <a:cxnLst/>
            <a:rect l="l" t="t" r="r" b="b"/>
            <a:pathLst>
              <a:path w="12192000" h="457200">
                <a:moveTo>
                  <a:pt x="12192000" y="0"/>
                </a:moveTo>
                <a:lnTo>
                  <a:pt x="0" y="0"/>
                </a:lnTo>
                <a:lnTo>
                  <a:pt x="0" y="457199"/>
                </a:lnTo>
                <a:lnTo>
                  <a:pt x="12192000" y="457199"/>
                </a:lnTo>
                <a:lnTo>
                  <a:pt x="12192000" y="0"/>
                </a:lnTo>
                <a:close/>
              </a:path>
            </a:pathLst>
          </a:custGeom>
          <a:solidFill>
            <a:srgbClr val="BC572C"/>
          </a:solidFill>
        </p:spPr>
        <p:txBody>
          <a:bodyPr wrap="square" lIns="0" tIns="0" rIns="0" bIns="0" rtlCol="0"/>
          <a:lstStyle/>
          <a:p>
            <a:endParaRPr/>
          </a:p>
        </p:txBody>
      </p:sp>
      <p:sp>
        <p:nvSpPr>
          <p:cNvPr id="17" name="bg object 17"/>
          <p:cNvSpPr/>
          <p:nvPr/>
        </p:nvSpPr>
        <p:spPr>
          <a:xfrm>
            <a:off x="0" y="6333744"/>
            <a:ext cx="12192000" cy="67310"/>
          </a:xfrm>
          <a:custGeom>
            <a:avLst/>
            <a:gdLst/>
            <a:ahLst/>
            <a:cxnLst/>
            <a:rect l="l" t="t" r="r" b="b"/>
            <a:pathLst>
              <a:path w="12192000" h="67310">
                <a:moveTo>
                  <a:pt x="12192000" y="0"/>
                </a:moveTo>
                <a:lnTo>
                  <a:pt x="0" y="0"/>
                </a:lnTo>
                <a:lnTo>
                  <a:pt x="0" y="67055"/>
                </a:lnTo>
                <a:lnTo>
                  <a:pt x="12192000" y="67055"/>
                </a:lnTo>
                <a:lnTo>
                  <a:pt x="12192000" y="0"/>
                </a:lnTo>
                <a:close/>
              </a:path>
            </a:pathLst>
          </a:custGeom>
          <a:solidFill>
            <a:srgbClr val="E38312"/>
          </a:solidFill>
        </p:spPr>
        <p:txBody>
          <a:bodyPr wrap="square" lIns="0" tIns="0" rIns="0" bIns="0" rtlCol="0"/>
          <a:lstStyle/>
          <a:p>
            <a:endParaRPr/>
          </a:p>
        </p:txBody>
      </p:sp>
      <p:sp>
        <p:nvSpPr>
          <p:cNvPr id="18" name="bg object 18"/>
          <p:cNvSpPr/>
          <p:nvPr/>
        </p:nvSpPr>
        <p:spPr>
          <a:xfrm>
            <a:off x="1194816" y="1737360"/>
            <a:ext cx="9966325" cy="0"/>
          </a:xfrm>
          <a:custGeom>
            <a:avLst/>
            <a:gdLst/>
            <a:ahLst/>
            <a:cxnLst/>
            <a:rect l="l" t="t" r="r" b="b"/>
            <a:pathLst>
              <a:path w="9966325">
                <a:moveTo>
                  <a:pt x="0" y="0"/>
                </a:moveTo>
                <a:lnTo>
                  <a:pt x="9966325" y="0"/>
                </a:lnTo>
              </a:path>
            </a:pathLst>
          </a:custGeom>
          <a:ln w="6096">
            <a:solidFill>
              <a:srgbClr val="7E7E7E"/>
            </a:solidFill>
          </a:ln>
        </p:spPr>
        <p:txBody>
          <a:bodyPr wrap="square" lIns="0" tIns="0" rIns="0" bIns="0" rtlCol="0"/>
          <a:lstStyle/>
          <a:p>
            <a:endParaRPr/>
          </a:p>
        </p:txBody>
      </p:sp>
      <p:sp>
        <p:nvSpPr>
          <p:cNvPr id="2" name="Holder 2"/>
          <p:cNvSpPr>
            <a:spLocks noGrp="1"/>
          </p:cNvSpPr>
          <p:nvPr>
            <p:ph type="title"/>
          </p:nvPr>
        </p:nvSpPr>
        <p:spPr>
          <a:xfrm>
            <a:off x="78739" y="457"/>
            <a:ext cx="9881107" cy="1235455"/>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a:xfrm>
            <a:off x="1176019" y="1785569"/>
            <a:ext cx="9997440" cy="2832735"/>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8269" y="879729"/>
            <a:ext cx="9088755" cy="680720"/>
          </a:xfrm>
          <a:prstGeom prst="rect">
            <a:avLst/>
          </a:prstGeom>
        </p:spPr>
        <p:txBody>
          <a:bodyPr vert="horz" wrap="square" lIns="0" tIns="12065" rIns="0" bIns="0" rtlCol="0">
            <a:spAutoFit/>
          </a:bodyPr>
          <a:lstStyle/>
          <a:p>
            <a:pPr marL="12700">
              <a:lnSpc>
                <a:spcPct val="100000"/>
              </a:lnSpc>
              <a:spcBef>
                <a:spcPts val="95"/>
              </a:spcBef>
            </a:pPr>
            <a:r>
              <a:rPr sz="4300" b="1" spc="-50" dirty="0">
                <a:latin typeface="Calibri"/>
                <a:cs typeface="Calibri"/>
              </a:rPr>
              <a:t>Centre</a:t>
            </a:r>
            <a:r>
              <a:rPr sz="4300" b="1" spc="-204" dirty="0">
                <a:latin typeface="Calibri"/>
                <a:cs typeface="Calibri"/>
              </a:rPr>
              <a:t> </a:t>
            </a:r>
            <a:r>
              <a:rPr sz="4300" b="1" spc="-40" dirty="0">
                <a:latin typeface="Calibri"/>
                <a:cs typeface="Calibri"/>
              </a:rPr>
              <a:t>for</a:t>
            </a:r>
            <a:r>
              <a:rPr sz="4300" b="1" spc="-204" dirty="0">
                <a:latin typeface="Calibri"/>
                <a:cs typeface="Calibri"/>
              </a:rPr>
              <a:t> </a:t>
            </a:r>
            <a:r>
              <a:rPr sz="4300" b="1" spc="-55" dirty="0">
                <a:latin typeface="Calibri"/>
                <a:cs typeface="Calibri"/>
              </a:rPr>
              <a:t>Distance</a:t>
            </a:r>
            <a:r>
              <a:rPr sz="4300" b="1" spc="-175" dirty="0">
                <a:latin typeface="Calibri"/>
                <a:cs typeface="Calibri"/>
              </a:rPr>
              <a:t> </a:t>
            </a:r>
            <a:r>
              <a:rPr sz="4300" b="1" spc="-20" dirty="0">
                <a:latin typeface="Calibri"/>
                <a:cs typeface="Calibri"/>
              </a:rPr>
              <a:t>and</a:t>
            </a:r>
            <a:r>
              <a:rPr sz="4300" b="1" spc="-190" dirty="0">
                <a:latin typeface="Calibri"/>
                <a:cs typeface="Calibri"/>
              </a:rPr>
              <a:t> </a:t>
            </a:r>
            <a:r>
              <a:rPr sz="4300" b="1" spc="-35" dirty="0">
                <a:latin typeface="Calibri"/>
                <a:cs typeface="Calibri"/>
              </a:rPr>
              <a:t>Online</a:t>
            </a:r>
            <a:r>
              <a:rPr sz="4300" b="1" spc="-185" dirty="0">
                <a:latin typeface="Calibri"/>
                <a:cs typeface="Calibri"/>
              </a:rPr>
              <a:t> </a:t>
            </a:r>
            <a:r>
              <a:rPr sz="4300" b="1" spc="-35" dirty="0">
                <a:latin typeface="Calibri"/>
                <a:cs typeface="Calibri"/>
              </a:rPr>
              <a:t>Education</a:t>
            </a:r>
            <a:endParaRPr sz="4300" dirty="0">
              <a:latin typeface="Calibri"/>
              <a:cs typeface="Calibri"/>
            </a:endParaRPr>
          </a:p>
        </p:txBody>
      </p:sp>
      <p:sp>
        <p:nvSpPr>
          <p:cNvPr id="3" name="object 3"/>
          <p:cNvSpPr txBox="1"/>
          <p:nvPr/>
        </p:nvSpPr>
        <p:spPr>
          <a:xfrm>
            <a:off x="1285747" y="1677785"/>
            <a:ext cx="10562590" cy="3997889"/>
          </a:xfrm>
          <a:prstGeom prst="rect">
            <a:avLst/>
          </a:prstGeom>
        </p:spPr>
        <p:txBody>
          <a:bodyPr vert="horz" wrap="square" lIns="0" tIns="149225" rIns="0" bIns="0" rtlCol="0">
            <a:spAutoFit/>
          </a:bodyPr>
          <a:lstStyle/>
          <a:p>
            <a:pPr marR="104139" algn="ctr">
              <a:lnSpc>
                <a:spcPct val="100000"/>
              </a:lnSpc>
              <a:spcBef>
                <a:spcPts val="1175"/>
              </a:spcBef>
            </a:pPr>
            <a:r>
              <a:rPr sz="2800" b="1" u="sng" spc="-10" dirty="0">
                <a:solidFill>
                  <a:srgbClr val="404040"/>
                </a:solidFill>
                <a:uFill>
                  <a:solidFill>
                    <a:srgbClr val="404040"/>
                  </a:solidFill>
                </a:uFill>
                <a:latin typeface="Calibri"/>
                <a:cs typeface="Calibri"/>
              </a:rPr>
              <a:t>COURSE:</a:t>
            </a:r>
            <a:endParaRPr sz="2800" dirty="0">
              <a:latin typeface="Calibri"/>
              <a:cs typeface="Calibri"/>
            </a:endParaRPr>
          </a:p>
          <a:p>
            <a:pPr marR="103505" algn="ctr">
              <a:lnSpc>
                <a:spcPct val="100000"/>
              </a:lnSpc>
              <a:spcBef>
                <a:spcPts val="1080"/>
              </a:spcBef>
            </a:pPr>
            <a:r>
              <a:rPr lang="en-US" sz="2800" b="1" dirty="0">
                <a:solidFill>
                  <a:srgbClr val="404040"/>
                </a:solidFill>
                <a:latin typeface="Calibri"/>
                <a:cs typeface="Calibri"/>
              </a:rPr>
              <a:t>ORGANIZATIONAL BEHAVIOUR</a:t>
            </a:r>
            <a:endParaRPr lang="en-IN" sz="2800" dirty="0">
              <a:latin typeface="Calibri"/>
              <a:cs typeface="Calibri"/>
            </a:endParaRPr>
          </a:p>
          <a:p>
            <a:pPr marL="3948429">
              <a:lnSpc>
                <a:spcPct val="100000"/>
              </a:lnSpc>
              <a:spcBef>
                <a:spcPts val="1060"/>
              </a:spcBef>
            </a:pPr>
            <a:r>
              <a:rPr lang="en-IN" sz="2800" b="1" u="sng" dirty="0">
                <a:solidFill>
                  <a:srgbClr val="404040"/>
                </a:solidFill>
                <a:uFill>
                  <a:solidFill>
                    <a:srgbClr val="404040"/>
                  </a:solidFill>
                </a:uFill>
                <a:latin typeface="Calibri"/>
                <a:cs typeface="Calibri"/>
              </a:rPr>
              <a:t>Course</a:t>
            </a:r>
            <a:r>
              <a:rPr lang="en-IN" sz="2800" b="1" u="sng" spc="-95" dirty="0">
                <a:solidFill>
                  <a:srgbClr val="404040"/>
                </a:solidFill>
                <a:uFill>
                  <a:solidFill>
                    <a:srgbClr val="404040"/>
                  </a:solidFill>
                </a:uFill>
                <a:latin typeface="Calibri"/>
                <a:cs typeface="Calibri"/>
              </a:rPr>
              <a:t> </a:t>
            </a:r>
            <a:r>
              <a:rPr lang="en-IN" sz="2800" b="1" u="sng" spc="-10" dirty="0">
                <a:solidFill>
                  <a:srgbClr val="404040"/>
                </a:solidFill>
                <a:uFill>
                  <a:solidFill>
                    <a:srgbClr val="404040"/>
                  </a:solidFill>
                </a:uFill>
                <a:latin typeface="Calibri"/>
                <a:cs typeface="Calibri"/>
              </a:rPr>
              <a:t>Outcome:</a:t>
            </a:r>
            <a:endParaRPr sz="2800" dirty="0">
              <a:latin typeface="Calibri"/>
              <a:cs typeface="Calibri"/>
            </a:endParaRPr>
          </a:p>
          <a:p>
            <a:pPr marL="195580" marR="5080" indent="-182880">
              <a:lnSpc>
                <a:spcPts val="3030"/>
              </a:lnSpc>
              <a:spcBef>
                <a:spcPts val="450"/>
              </a:spcBef>
              <a:buClr>
                <a:srgbClr val="E38312"/>
              </a:buClr>
              <a:buChar char="◦"/>
              <a:tabLst>
                <a:tab pos="195580" algn="l"/>
                <a:tab pos="4320540" algn="l"/>
                <a:tab pos="8899525" algn="l"/>
              </a:tabLst>
            </a:pPr>
            <a:r>
              <a:rPr lang="en-US" sz="2800" dirty="0">
                <a:solidFill>
                  <a:srgbClr val="404040"/>
                </a:solidFill>
                <a:latin typeface="Calibri"/>
                <a:cs typeface="Calibri"/>
              </a:rPr>
              <a:t>Appreciate the importance of managing cross culture workforce and teams</a:t>
            </a:r>
            <a:endParaRPr lang="en-US" sz="2800" u="sng" spc="-30" dirty="0">
              <a:solidFill>
                <a:srgbClr val="404040"/>
              </a:solidFill>
              <a:uFill>
                <a:solidFill>
                  <a:srgbClr val="404040"/>
                </a:solidFill>
              </a:uFill>
              <a:latin typeface="Calibri"/>
              <a:cs typeface="Calibri"/>
            </a:endParaRPr>
          </a:p>
          <a:p>
            <a:pPr marL="195580" marR="5080" indent="-182880">
              <a:lnSpc>
                <a:spcPts val="3030"/>
              </a:lnSpc>
              <a:spcBef>
                <a:spcPts val="450"/>
              </a:spcBef>
              <a:buClr>
                <a:srgbClr val="E38312"/>
              </a:buClr>
              <a:buChar char="◦"/>
              <a:tabLst>
                <a:tab pos="195580" algn="l"/>
                <a:tab pos="4320540" algn="l"/>
                <a:tab pos="8899525" algn="l"/>
              </a:tabLst>
            </a:pPr>
            <a:r>
              <a:rPr sz="2800" u="sng" spc="-30" dirty="0">
                <a:solidFill>
                  <a:srgbClr val="404040"/>
                </a:solidFill>
                <a:uFill>
                  <a:solidFill>
                    <a:srgbClr val="404040"/>
                  </a:solidFill>
                </a:uFill>
                <a:latin typeface="Calibri"/>
                <a:cs typeface="Calibri"/>
              </a:rPr>
              <a:t>Topic:</a:t>
            </a:r>
            <a:r>
              <a:rPr sz="2800" spc="-95" dirty="0">
                <a:solidFill>
                  <a:srgbClr val="404040"/>
                </a:solidFill>
                <a:latin typeface="Calibri"/>
                <a:cs typeface="Calibri"/>
              </a:rPr>
              <a:t> </a:t>
            </a:r>
            <a:r>
              <a:rPr lang="en-US" sz="2800" dirty="0">
                <a:solidFill>
                  <a:srgbClr val="404040"/>
                </a:solidFill>
                <a:latin typeface="Calibri"/>
                <a:cs typeface="Calibri"/>
              </a:rPr>
              <a:t>Concepts of Group and Team</a:t>
            </a:r>
            <a:endParaRPr sz="2800" dirty="0">
              <a:latin typeface="Calibri"/>
              <a:cs typeface="Calibri"/>
            </a:endParaRPr>
          </a:p>
          <a:p>
            <a:pPr>
              <a:lnSpc>
                <a:spcPct val="100000"/>
              </a:lnSpc>
              <a:spcBef>
                <a:spcPts val="470"/>
              </a:spcBef>
            </a:pPr>
            <a:endParaRPr sz="2800" dirty="0">
              <a:latin typeface="Calibri"/>
              <a:cs typeface="Calibri"/>
            </a:endParaRPr>
          </a:p>
          <a:p>
            <a:pPr marR="1293495" algn="r">
              <a:lnSpc>
                <a:spcPct val="100000"/>
              </a:lnSpc>
            </a:pPr>
            <a:r>
              <a:rPr sz="2800" dirty="0">
                <a:solidFill>
                  <a:srgbClr val="404040"/>
                </a:solidFill>
                <a:latin typeface="Calibri"/>
                <a:cs typeface="Calibri"/>
              </a:rPr>
              <a:t>Ms.</a:t>
            </a:r>
            <a:r>
              <a:rPr sz="2800" spc="-35" dirty="0">
                <a:solidFill>
                  <a:srgbClr val="404040"/>
                </a:solidFill>
                <a:latin typeface="Calibri"/>
                <a:cs typeface="Calibri"/>
              </a:rPr>
              <a:t> </a:t>
            </a:r>
            <a:r>
              <a:rPr lang="en-US" sz="2800" spc="-10" dirty="0">
                <a:solidFill>
                  <a:srgbClr val="404040"/>
                </a:solidFill>
                <a:latin typeface="Calibri"/>
                <a:cs typeface="Calibri"/>
              </a:rPr>
              <a:t>Amrisha Minocha</a:t>
            </a:r>
            <a:endParaRPr sz="2800" dirty="0">
              <a:latin typeface="Calibri"/>
              <a:cs typeface="Calibri"/>
            </a:endParaRPr>
          </a:p>
        </p:txBody>
      </p:sp>
      <p:pic>
        <p:nvPicPr>
          <p:cNvPr id="4" name="object 4"/>
          <p:cNvPicPr/>
          <p:nvPr/>
        </p:nvPicPr>
        <p:blipFill>
          <a:blip r:embed="rId2" cstate="print"/>
          <a:stretch>
            <a:fillRect/>
          </a:stretch>
        </p:blipFill>
        <p:spPr>
          <a:xfrm>
            <a:off x="4901184" y="0"/>
            <a:ext cx="2773680" cy="11551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76700" y="789164"/>
            <a:ext cx="4038600" cy="673902"/>
          </a:xfrm>
          <a:prstGeom prst="rect">
            <a:avLst/>
          </a:prstGeom>
        </p:spPr>
        <p:txBody>
          <a:bodyPr vert="horz" wrap="square" lIns="0" tIns="12065" rIns="0" bIns="0" rtlCol="0">
            <a:spAutoFit/>
          </a:bodyPr>
          <a:lstStyle/>
          <a:p>
            <a:pPr marL="12700">
              <a:lnSpc>
                <a:spcPct val="100000"/>
              </a:lnSpc>
              <a:spcBef>
                <a:spcPts val="95"/>
              </a:spcBef>
            </a:pPr>
            <a:r>
              <a:rPr lang="en-IN" sz="4300" u="sng" spc="-85" dirty="0">
                <a:uFill>
                  <a:solidFill>
                    <a:srgbClr val="404040"/>
                  </a:solidFill>
                </a:uFill>
                <a:latin typeface="Calibri Light"/>
                <a:cs typeface="Calibri Light"/>
              </a:rPr>
              <a:t>Defining Groups</a:t>
            </a:r>
            <a:endParaRPr sz="4300" dirty="0">
              <a:latin typeface="Calibri Light"/>
              <a:cs typeface="Calibri Light"/>
            </a:endParaRPr>
          </a:p>
        </p:txBody>
      </p:sp>
      <p:sp>
        <p:nvSpPr>
          <p:cNvPr id="4" name="object 4"/>
          <p:cNvSpPr txBox="1"/>
          <p:nvPr/>
        </p:nvSpPr>
        <p:spPr>
          <a:xfrm>
            <a:off x="273685" y="1981200"/>
            <a:ext cx="11644630" cy="2167901"/>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A group is a collection of individuals who interact with each other, share a common purpose or goal, and perceive themselves as members of the same entity. Groups can be formal or informal, temporary or permanent, and task-oriented or social in nature. Examples of groups include project teams, departments, committees, and social clubs.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76700" y="789164"/>
            <a:ext cx="3467100" cy="673902"/>
          </a:xfrm>
          <a:prstGeom prst="rect">
            <a:avLst/>
          </a:prstGeom>
        </p:spPr>
        <p:txBody>
          <a:bodyPr vert="horz" wrap="square" lIns="0" tIns="12065" rIns="0" bIns="0" rtlCol="0">
            <a:spAutoFit/>
          </a:bodyPr>
          <a:lstStyle/>
          <a:p>
            <a:pPr marL="12700">
              <a:lnSpc>
                <a:spcPct val="100000"/>
              </a:lnSpc>
              <a:spcBef>
                <a:spcPts val="95"/>
              </a:spcBef>
            </a:pPr>
            <a:r>
              <a:rPr lang="en-IN" sz="4300" u="sng" spc="-85" dirty="0">
                <a:uFill>
                  <a:solidFill>
                    <a:srgbClr val="404040"/>
                  </a:solidFill>
                </a:uFill>
                <a:latin typeface="Calibri Light"/>
                <a:cs typeface="Calibri Light"/>
              </a:rPr>
              <a:t>Defining Teams</a:t>
            </a:r>
            <a:endParaRPr sz="4300" dirty="0">
              <a:latin typeface="Calibri Light"/>
              <a:cs typeface="Calibri Light"/>
            </a:endParaRPr>
          </a:p>
        </p:txBody>
      </p:sp>
      <p:sp>
        <p:nvSpPr>
          <p:cNvPr id="4" name="object 4"/>
          <p:cNvSpPr txBox="1"/>
          <p:nvPr/>
        </p:nvSpPr>
        <p:spPr>
          <a:xfrm>
            <a:off x="273685" y="1981200"/>
            <a:ext cx="11644630" cy="2167901"/>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A team is a specific type of group characterized by a high degree of interdependence, mutual accountability, and shared responsibility for achieving a common objective or task. Teams are often formed to address complex problems, innovate solutions, or deliver specific outcomes. Unlike groups, teams typically have clear roles, norms, and performance goals.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2114881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52600" y="789164"/>
            <a:ext cx="96012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Characteristics of Groups and Teams</a:t>
            </a:r>
            <a:endParaRPr sz="4300" dirty="0">
              <a:latin typeface="Calibri Light"/>
              <a:cs typeface="Calibri Light"/>
            </a:endParaRPr>
          </a:p>
        </p:txBody>
      </p:sp>
      <p:sp>
        <p:nvSpPr>
          <p:cNvPr id="4" name="object 4"/>
          <p:cNvSpPr txBox="1"/>
          <p:nvPr/>
        </p:nvSpPr>
        <p:spPr>
          <a:xfrm>
            <a:off x="273685" y="1981200"/>
            <a:ext cx="11644630" cy="3055324"/>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Structure: Groups and teams differ in their structural characteristics. Groups may have loosely defined roles, responsibilities, and membership criteria, while teams have clearly defined roles, task assignments, and performance expectations.</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Cohesion: Cohesion refers to the degree of solidarity, unity, and interpersonal bonds among group or team members. High levels of cohesion are associated with greater trust, cooperation, and commitment to shared goals.</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1405167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52600" y="789164"/>
            <a:ext cx="96012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Characteristics of Groups and Teams</a:t>
            </a:r>
            <a:endParaRPr sz="4300" dirty="0">
              <a:latin typeface="Calibri Light"/>
              <a:cs typeface="Calibri Light"/>
            </a:endParaRPr>
          </a:p>
        </p:txBody>
      </p:sp>
      <p:sp>
        <p:nvSpPr>
          <p:cNvPr id="4" name="object 4"/>
          <p:cNvSpPr txBox="1"/>
          <p:nvPr/>
        </p:nvSpPr>
        <p:spPr>
          <a:xfrm>
            <a:off x="273685" y="1981200"/>
            <a:ext cx="11644630" cy="3917098"/>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Interdependence: Interdependence refers to the degree to which group or team members rely on each other to accomplish tasks, solve problems, or achieve objectives. Teams typically exhibit higher levels of interdependence compared to groups, as they work collaboratively to achieve collective goals.</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Communication: Effective communication is essential for both groups and teams to coordinate activities, share information, and resolve conflicts. Teams often engage in more frequent and structured communication compared to groups to ensure alignment and coordination.</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1631545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1807" y="938161"/>
            <a:ext cx="10748385"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Significance of Groups and Teams in Organizations</a:t>
            </a:r>
            <a:endParaRPr sz="4300" dirty="0">
              <a:latin typeface="Calibri Light"/>
              <a:cs typeface="Calibri Light"/>
            </a:endParaRPr>
          </a:p>
        </p:txBody>
      </p:sp>
      <p:sp>
        <p:nvSpPr>
          <p:cNvPr id="4" name="object 4"/>
          <p:cNvSpPr txBox="1"/>
          <p:nvPr/>
        </p:nvSpPr>
        <p:spPr>
          <a:xfrm>
            <a:off x="273685" y="1981200"/>
            <a:ext cx="11644630" cy="3917098"/>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Problem Solving and Innovation: Teams are often formed to tackle complex problems, generate creative solutions, and drive innovation. By leveraging diverse perspectives, expertise, and skills, teams can overcome barriers, explore alternative approaches, and develop novel solutions to organizational challenges.</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Performance and Productivity: Well-functioning teams are more likely to achieve higher levels of performance and productivity compared to individual contributors or loosely structured groups. Teams capitalize on collective strengths, distribute workload efficiently, and capitalize on synergies to achieve shared goals.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3676470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400" y="938161"/>
            <a:ext cx="9793792"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Optimizing Group and Team Effectiveness</a:t>
            </a:r>
            <a:endParaRPr sz="4300" dirty="0">
              <a:latin typeface="Calibri Light"/>
              <a:cs typeface="Calibri Light"/>
            </a:endParaRPr>
          </a:p>
        </p:txBody>
      </p:sp>
      <p:sp>
        <p:nvSpPr>
          <p:cNvPr id="4" name="object 4"/>
          <p:cNvSpPr txBox="1"/>
          <p:nvPr/>
        </p:nvSpPr>
        <p:spPr>
          <a:xfrm>
            <a:off x="273685" y="1981200"/>
            <a:ext cx="11644630" cy="3486211"/>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Clear Goals and Roles: Establishing clear goals, objectives, and roles is essential for aligning group or team efforts and maximizing productivity. Clearly defined roles clarify expectations, minimize role ambiguity, and promote accountability among members.</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Effective Leadership: Effective leadership is crucial for guiding, motivating, and facilitating group or team dynamics. Leaders play a key role in setting direction, fostering collaboration, resolving conflicts, and providing support to team members.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3889948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400" y="938161"/>
            <a:ext cx="9793792"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Optimizing Group and Team Effectiveness</a:t>
            </a:r>
            <a:endParaRPr sz="4300" dirty="0">
              <a:latin typeface="Calibri Light"/>
              <a:cs typeface="Calibri Light"/>
            </a:endParaRPr>
          </a:p>
        </p:txBody>
      </p:sp>
      <p:sp>
        <p:nvSpPr>
          <p:cNvPr id="4" name="object 4"/>
          <p:cNvSpPr txBox="1"/>
          <p:nvPr/>
        </p:nvSpPr>
        <p:spPr>
          <a:xfrm>
            <a:off x="273685" y="1981200"/>
            <a:ext cx="11644630" cy="3486211"/>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Open Communication: Creating a culture of open communication encourages sharing of ideas, feedback, and concerns among group or team members. Encourage active listening, constructive feedback, and respectful dialogue to promote transparency and trust within the team.</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Diversity and Inclusion: Embrace diversity and inclusion within groups and teams to leverage diverse perspectives, experiences, and skills. Recognize and value the contributions of all team members, regardless of their background or expertise.</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2057837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114800" y="2840698"/>
            <a:ext cx="5638800" cy="1176604"/>
          </a:xfrm>
          <a:prstGeom prst="rect">
            <a:avLst/>
          </a:prstGeom>
        </p:spPr>
        <p:txBody>
          <a:bodyPr vert="horz" wrap="square" lIns="0" tIns="159385" rIns="0" bIns="0" rtlCol="0">
            <a:spAutoFit/>
          </a:bodyPr>
          <a:lstStyle/>
          <a:p>
            <a:pPr marL="12700" algn="just">
              <a:lnSpc>
                <a:spcPct val="100000"/>
              </a:lnSpc>
              <a:spcBef>
                <a:spcPts val="1255"/>
              </a:spcBef>
              <a:buClr>
                <a:srgbClr val="E38312"/>
              </a:buClr>
              <a:tabLst>
                <a:tab pos="585470" algn="l"/>
              </a:tabLst>
            </a:pPr>
            <a:r>
              <a:rPr lang="en-US" sz="6600" spc="-85" dirty="0">
                <a:solidFill>
                  <a:srgbClr val="404040"/>
                </a:solidFill>
                <a:uFill>
                  <a:solidFill>
                    <a:srgbClr val="404040"/>
                  </a:solidFill>
                </a:uFill>
                <a:latin typeface="Calibri Light"/>
                <a:ea typeface="+mj-ea"/>
                <a:cs typeface="Calibri Light"/>
              </a:rPr>
              <a:t>THANK YOU</a:t>
            </a:r>
          </a:p>
        </p:txBody>
      </p:sp>
      <p:pic>
        <p:nvPicPr>
          <p:cNvPr id="5" name="object 5"/>
          <p:cNvPicPr/>
          <p:nvPr/>
        </p:nvPicPr>
        <p:blipFill>
          <a:blip r:embed="rId2" cstate="print"/>
          <a:stretch>
            <a:fillRect/>
          </a:stretch>
        </p:blipFill>
        <p:spPr>
          <a:xfrm>
            <a:off x="9567924" y="435663"/>
            <a:ext cx="1886206" cy="527705"/>
          </a:xfrm>
          <a:prstGeom prst="rect">
            <a:avLst/>
          </a:prstGeom>
        </p:spPr>
      </p:pic>
    </p:spTree>
    <p:extLst>
      <p:ext uri="{BB962C8B-B14F-4D97-AF65-F5344CB8AC3E}">
        <p14:creationId xmlns:p14="http://schemas.microsoft.com/office/powerpoint/2010/main" val="22046333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997E2"/>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TotalTime>
  <Words>615</Words>
  <Application>Microsoft Office PowerPoint</Application>
  <PresentationFormat>Widescreen</PresentationFormat>
  <Paragraphs>33</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Calibri</vt:lpstr>
      <vt:lpstr>Calibri Light</vt:lpstr>
      <vt:lpstr>Wingdings</vt:lpstr>
      <vt:lpstr>Office Theme</vt:lpstr>
      <vt:lpstr>Centre for Distance and Online Education</vt:lpstr>
      <vt:lpstr>Defining Groups</vt:lpstr>
      <vt:lpstr>Defining Teams</vt:lpstr>
      <vt:lpstr>Characteristics of Groups and Teams</vt:lpstr>
      <vt:lpstr>Characteristics of Groups and Teams</vt:lpstr>
      <vt:lpstr>Significance of Groups and Teams in Organizations</vt:lpstr>
      <vt:lpstr>Optimizing Group and Team Effectiveness</vt:lpstr>
      <vt:lpstr>Optimizing Group and Team Effectiveness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Kavita Arora</dc:creator>
  <cp:lastModifiedBy>Amrisha Minocha</cp:lastModifiedBy>
  <cp:revision>74</cp:revision>
  <dcterms:created xsi:type="dcterms:W3CDTF">2024-05-31T04:15:45Z</dcterms:created>
  <dcterms:modified xsi:type="dcterms:W3CDTF">2024-06-13T09:05:02Z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2024-02-13T00:00:00Z</vt:filetime>
  </property>
  <property fmtid="{D5CDD505-2E9C-101B-9397-08002B2CF9AE}" pid="3" name="Creator">
    <vt:lpwstr>Microsoft® PowerPoint® 2016</vt:lpwstr>
  </property>
  <property fmtid="{D5CDD505-2E9C-101B-9397-08002B2CF9AE}" pid="4" name="LastSaved">
    <vt:filetime>2024-05-31T00:00:00Z</vt:filetime>
  </property>
  <property fmtid="{D5CDD505-2E9C-101B-9397-08002B2CF9AE}" pid="5" name="Producer">
    <vt:lpwstr>Microsoft® PowerPoint® 2016</vt:lpwstr>
  </property>
</Properties>
</file>