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5" r:id="rId4"/>
    <p:sldId id="266" r:id="rId5"/>
    <p:sldId id="267" r:id="rId6"/>
    <p:sldId id="268" r:id="rId7"/>
    <p:sldId id="269" r:id="rId8"/>
    <p:sldId id="264" r:id="rId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725"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799"/>
            <a:ext cx="12192000" cy="457200"/>
          </a:xfrm>
          <a:custGeom>
            <a:avLst/>
            <a:gdLst/>
            <a:ahLst/>
            <a:cxnLst/>
            <a:rect l="l" t="t" r="r" b="b"/>
            <a:pathLst>
              <a:path w="12192000" h="457200">
                <a:moveTo>
                  <a:pt x="12192000" y="0"/>
                </a:moveTo>
                <a:lnTo>
                  <a:pt x="0" y="0"/>
                </a:lnTo>
                <a:lnTo>
                  <a:pt x="0" y="457199"/>
                </a:lnTo>
                <a:lnTo>
                  <a:pt x="12192000" y="457199"/>
                </a:lnTo>
                <a:lnTo>
                  <a:pt x="12192000" y="0"/>
                </a:lnTo>
                <a:close/>
              </a:path>
            </a:pathLst>
          </a:custGeom>
          <a:solidFill>
            <a:srgbClr val="BC572C"/>
          </a:solidFill>
        </p:spPr>
        <p:txBody>
          <a:bodyPr wrap="square" lIns="0" tIns="0" rIns="0" bIns="0" rtlCol="0"/>
          <a:lstStyle/>
          <a:p>
            <a:endParaRPr/>
          </a:p>
        </p:txBody>
      </p:sp>
      <p:sp>
        <p:nvSpPr>
          <p:cNvPr id="17" name="bg object 17"/>
          <p:cNvSpPr/>
          <p:nvPr/>
        </p:nvSpPr>
        <p:spPr>
          <a:xfrm>
            <a:off x="0" y="6333744"/>
            <a:ext cx="12192000" cy="67310"/>
          </a:xfrm>
          <a:custGeom>
            <a:avLst/>
            <a:gdLst/>
            <a:ahLst/>
            <a:cxnLst/>
            <a:rect l="l" t="t" r="r" b="b"/>
            <a:pathLst>
              <a:path w="12192000" h="67310">
                <a:moveTo>
                  <a:pt x="12192000" y="0"/>
                </a:moveTo>
                <a:lnTo>
                  <a:pt x="0" y="0"/>
                </a:lnTo>
                <a:lnTo>
                  <a:pt x="0" y="67055"/>
                </a:lnTo>
                <a:lnTo>
                  <a:pt x="12192000" y="67055"/>
                </a:lnTo>
                <a:lnTo>
                  <a:pt x="12192000" y="0"/>
                </a:lnTo>
                <a:close/>
              </a:path>
            </a:pathLst>
          </a:custGeom>
          <a:solidFill>
            <a:srgbClr val="E38312"/>
          </a:solidFill>
        </p:spPr>
        <p:txBody>
          <a:bodyPr wrap="square" lIns="0" tIns="0" rIns="0" bIns="0" rtlCol="0"/>
          <a:lstStyle/>
          <a:p>
            <a:endParaRPr/>
          </a:p>
        </p:txBody>
      </p:sp>
      <p:sp>
        <p:nvSpPr>
          <p:cNvPr id="18" name="bg object 18"/>
          <p:cNvSpPr/>
          <p:nvPr/>
        </p:nvSpPr>
        <p:spPr>
          <a:xfrm>
            <a:off x="1194816" y="1737360"/>
            <a:ext cx="9966325" cy="0"/>
          </a:xfrm>
          <a:custGeom>
            <a:avLst/>
            <a:gdLst/>
            <a:ahLst/>
            <a:cxnLst/>
            <a:rect l="l" t="t" r="r" b="b"/>
            <a:pathLst>
              <a:path w="9966325">
                <a:moveTo>
                  <a:pt x="0" y="0"/>
                </a:moveTo>
                <a:lnTo>
                  <a:pt x="9966325" y="0"/>
                </a:lnTo>
              </a:path>
            </a:pathLst>
          </a:custGeom>
          <a:ln w="6096">
            <a:solidFill>
              <a:srgbClr val="7E7E7E"/>
            </a:solidFill>
          </a:ln>
        </p:spPr>
        <p:txBody>
          <a:bodyPr wrap="square" lIns="0" tIns="0" rIns="0" bIns="0" rtlCol="0"/>
          <a:lstStyle/>
          <a:p>
            <a:endParaRPr/>
          </a:p>
        </p:txBody>
      </p:sp>
      <p:sp>
        <p:nvSpPr>
          <p:cNvPr id="2" name="Holder 2"/>
          <p:cNvSpPr>
            <a:spLocks noGrp="1"/>
          </p:cNvSpPr>
          <p:nvPr>
            <p:ph type="title"/>
          </p:nvPr>
        </p:nvSpPr>
        <p:spPr>
          <a:xfrm>
            <a:off x="78739" y="457"/>
            <a:ext cx="9881107" cy="1235455"/>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a:xfrm>
            <a:off x="1176019" y="1785569"/>
            <a:ext cx="9997440" cy="2832735"/>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8269" y="879729"/>
            <a:ext cx="9088755" cy="680720"/>
          </a:xfrm>
          <a:prstGeom prst="rect">
            <a:avLst/>
          </a:prstGeom>
        </p:spPr>
        <p:txBody>
          <a:bodyPr vert="horz" wrap="square" lIns="0" tIns="12065" rIns="0" bIns="0" rtlCol="0">
            <a:spAutoFit/>
          </a:bodyPr>
          <a:lstStyle/>
          <a:p>
            <a:pPr marL="12700">
              <a:lnSpc>
                <a:spcPct val="100000"/>
              </a:lnSpc>
              <a:spcBef>
                <a:spcPts val="95"/>
              </a:spcBef>
            </a:pPr>
            <a:r>
              <a:rPr sz="4300" b="1" spc="-50" dirty="0">
                <a:latin typeface="Calibri"/>
                <a:cs typeface="Calibri"/>
              </a:rPr>
              <a:t>Centre</a:t>
            </a:r>
            <a:r>
              <a:rPr sz="4300" b="1" spc="-204" dirty="0">
                <a:latin typeface="Calibri"/>
                <a:cs typeface="Calibri"/>
              </a:rPr>
              <a:t> </a:t>
            </a:r>
            <a:r>
              <a:rPr sz="4300" b="1" spc="-40" dirty="0">
                <a:latin typeface="Calibri"/>
                <a:cs typeface="Calibri"/>
              </a:rPr>
              <a:t>for</a:t>
            </a:r>
            <a:r>
              <a:rPr sz="4300" b="1" spc="-204" dirty="0">
                <a:latin typeface="Calibri"/>
                <a:cs typeface="Calibri"/>
              </a:rPr>
              <a:t> </a:t>
            </a:r>
            <a:r>
              <a:rPr sz="4300" b="1" spc="-55" dirty="0">
                <a:latin typeface="Calibri"/>
                <a:cs typeface="Calibri"/>
              </a:rPr>
              <a:t>Distance</a:t>
            </a:r>
            <a:r>
              <a:rPr sz="4300" b="1" spc="-175" dirty="0">
                <a:latin typeface="Calibri"/>
                <a:cs typeface="Calibri"/>
              </a:rPr>
              <a:t> </a:t>
            </a:r>
            <a:r>
              <a:rPr sz="4300" b="1" spc="-20" dirty="0">
                <a:latin typeface="Calibri"/>
                <a:cs typeface="Calibri"/>
              </a:rPr>
              <a:t>and</a:t>
            </a:r>
            <a:r>
              <a:rPr sz="4300" b="1" spc="-190" dirty="0">
                <a:latin typeface="Calibri"/>
                <a:cs typeface="Calibri"/>
              </a:rPr>
              <a:t> </a:t>
            </a:r>
            <a:r>
              <a:rPr sz="4300" b="1" spc="-35" dirty="0">
                <a:latin typeface="Calibri"/>
                <a:cs typeface="Calibri"/>
              </a:rPr>
              <a:t>Online</a:t>
            </a:r>
            <a:r>
              <a:rPr sz="4300" b="1" spc="-185" dirty="0">
                <a:latin typeface="Calibri"/>
                <a:cs typeface="Calibri"/>
              </a:rPr>
              <a:t> </a:t>
            </a:r>
            <a:r>
              <a:rPr sz="4300" b="1" spc="-35" dirty="0">
                <a:latin typeface="Calibri"/>
                <a:cs typeface="Calibri"/>
              </a:rPr>
              <a:t>Education</a:t>
            </a:r>
            <a:endParaRPr sz="4300" dirty="0">
              <a:latin typeface="Calibri"/>
              <a:cs typeface="Calibri"/>
            </a:endParaRPr>
          </a:p>
        </p:txBody>
      </p:sp>
      <p:sp>
        <p:nvSpPr>
          <p:cNvPr id="3" name="object 3"/>
          <p:cNvSpPr txBox="1"/>
          <p:nvPr/>
        </p:nvSpPr>
        <p:spPr>
          <a:xfrm>
            <a:off x="1285747" y="1677785"/>
            <a:ext cx="10562590" cy="3997889"/>
          </a:xfrm>
          <a:prstGeom prst="rect">
            <a:avLst/>
          </a:prstGeom>
        </p:spPr>
        <p:txBody>
          <a:bodyPr vert="horz" wrap="square" lIns="0" tIns="149225" rIns="0" bIns="0" rtlCol="0">
            <a:spAutoFit/>
          </a:bodyPr>
          <a:lstStyle/>
          <a:p>
            <a:pPr marR="104139" algn="ctr">
              <a:lnSpc>
                <a:spcPct val="100000"/>
              </a:lnSpc>
              <a:spcBef>
                <a:spcPts val="1175"/>
              </a:spcBef>
            </a:pPr>
            <a:r>
              <a:rPr sz="2800" b="1" u="sng" spc="-10" dirty="0">
                <a:solidFill>
                  <a:srgbClr val="404040"/>
                </a:solidFill>
                <a:uFill>
                  <a:solidFill>
                    <a:srgbClr val="404040"/>
                  </a:solidFill>
                </a:uFill>
                <a:latin typeface="Calibri"/>
                <a:cs typeface="Calibri"/>
              </a:rPr>
              <a:t>COURSE:</a:t>
            </a:r>
            <a:endParaRPr sz="2800" dirty="0">
              <a:latin typeface="Calibri"/>
              <a:cs typeface="Calibri"/>
            </a:endParaRPr>
          </a:p>
          <a:p>
            <a:pPr marR="103505" algn="ctr">
              <a:lnSpc>
                <a:spcPct val="100000"/>
              </a:lnSpc>
              <a:spcBef>
                <a:spcPts val="1080"/>
              </a:spcBef>
            </a:pPr>
            <a:r>
              <a:rPr lang="en-US" sz="2800" b="1" dirty="0">
                <a:solidFill>
                  <a:srgbClr val="404040"/>
                </a:solidFill>
                <a:latin typeface="Calibri"/>
                <a:cs typeface="Calibri"/>
              </a:rPr>
              <a:t>ORGANIZATIONAL BEHAVIOUR</a:t>
            </a:r>
            <a:endParaRPr lang="en-IN" sz="2800" dirty="0">
              <a:latin typeface="Calibri"/>
              <a:cs typeface="Calibri"/>
            </a:endParaRPr>
          </a:p>
          <a:p>
            <a:pPr marL="3948429">
              <a:lnSpc>
                <a:spcPct val="100000"/>
              </a:lnSpc>
              <a:spcBef>
                <a:spcPts val="1060"/>
              </a:spcBef>
            </a:pPr>
            <a:r>
              <a:rPr lang="en-IN" sz="2800" b="1" u="sng" dirty="0">
                <a:solidFill>
                  <a:srgbClr val="404040"/>
                </a:solidFill>
                <a:uFill>
                  <a:solidFill>
                    <a:srgbClr val="404040"/>
                  </a:solidFill>
                </a:uFill>
                <a:latin typeface="Calibri"/>
                <a:cs typeface="Calibri"/>
              </a:rPr>
              <a:t>Course</a:t>
            </a:r>
            <a:r>
              <a:rPr lang="en-IN" sz="2800" b="1" u="sng" spc="-95" dirty="0">
                <a:solidFill>
                  <a:srgbClr val="404040"/>
                </a:solidFill>
                <a:uFill>
                  <a:solidFill>
                    <a:srgbClr val="404040"/>
                  </a:solidFill>
                </a:uFill>
                <a:latin typeface="Calibri"/>
                <a:cs typeface="Calibri"/>
              </a:rPr>
              <a:t> </a:t>
            </a:r>
            <a:r>
              <a:rPr lang="en-IN" sz="2800" b="1" u="sng" spc="-10" dirty="0">
                <a:solidFill>
                  <a:srgbClr val="404040"/>
                </a:solidFill>
                <a:uFill>
                  <a:solidFill>
                    <a:srgbClr val="404040"/>
                  </a:solidFill>
                </a:uFill>
                <a:latin typeface="Calibri"/>
                <a:cs typeface="Calibri"/>
              </a:rPr>
              <a:t>Outcome:</a:t>
            </a:r>
            <a:endParaRPr sz="2800" dirty="0">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lang="en-US" sz="2800" dirty="0">
                <a:solidFill>
                  <a:srgbClr val="404040"/>
                </a:solidFill>
                <a:latin typeface="Calibri"/>
                <a:cs typeface="Calibri"/>
              </a:rPr>
              <a:t>Appreciate the importance of managing cross culture workforce and teams</a:t>
            </a:r>
            <a:endParaRPr lang="en-US" sz="2800" u="sng" spc="-30" dirty="0">
              <a:solidFill>
                <a:srgbClr val="404040"/>
              </a:solidFill>
              <a:uFill>
                <a:solidFill>
                  <a:srgbClr val="404040"/>
                </a:solidFill>
              </a:uFill>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sz="2800" u="sng" spc="-30" dirty="0">
                <a:solidFill>
                  <a:srgbClr val="404040"/>
                </a:solidFill>
                <a:uFill>
                  <a:solidFill>
                    <a:srgbClr val="404040"/>
                  </a:solidFill>
                </a:uFill>
                <a:latin typeface="Calibri"/>
                <a:cs typeface="Calibri"/>
              </a:rPr>
              <a:t>Topic:</a:t>
            </a:r>
            <a:r>
              <a:rPr sz="2800" spc="-95" dirty="0">
                <a:solidFill>
                  <a:srgbClr val="404040"/>
                </a:solidFill>
                <a:latin typeface="Calibri"/>
                <a:cs typeface="Calibri"/>
              </a:rPr>
              <a:t> </a:t>
            </a:r>
            <a:r>
              <a:rPr lang="en-US" sz="2800" dirty="0">
                <a:solidFill>
                  <a:srgbClr val="404040"/>
                </a:solidFill>
                <a:latin typeface="Calibri"/>
                <a:cs typeface="Calibri"/>
              </a:rPr>
              <a:t>Foundations of Group </a:t>
            </a:r>
            <a:r>
              <a:rPr lang="en-US" sz="2800" dirty="0" err="1">
                <a:solidFill>
                  <a:srgbClr val="404040"/>
                </a:solidFill>
                <a:latin typeface="Calibri"/>
                <a:cs typeface="Calibri"/>
              </a:rPr>
              <a:t>Behaviour</a:t>
            </a:r>
            <a:endParaRPr sz="2800" dirty="0">
              <a:latin typeface="Calibri"/>
              <a:cs typeface="Calibri"/>
            </a:endParaRPr>
          </a:p>
          <a:p>
            <a:pPr>
              <a:lnSpc>
                <a:spcPct val="100000"/>
              </a:lnSpc>
              <a:spcBef>
                <a:spcPts val="470"/>
              </a:spcBef>
            </a:pPr>
            <a:endParaRPr sz="2800" dirty="0">
              <a:latin typeface="Calibri"/>
              <a:cs typeface="Calibri"/>
            </a:endParaRPr>
          </a:p>
          <a:p>
            <a:pPr marR="1293495" algn="r">
              <a:lnSpc>
                <a:spcPct val="100000"/>
              </a:lnSpc>
            </a:pPr>
            <a:r>
              <a:rPr sz="2800" dirty="0">
                <a:solidFill>
                  <a:srgbClr val="404040"/>
                </a:solidFill>
                <a:latin typeface="Calibri"/>
                <a:cs typeface="Calibri"/>
              </a:rPr>
              <a:t>Ms.</a:t>
            </a:r>
            <a:r>
              <a:rPr sz="2800" spc="-35" dirty="0">
                <a:solidFill>
                  <a:srgbClr val="404040"/>
                </a:solidFill>
                <a:latin typeface="Calibri"/>
                <a:cs typeface="Calibri"/>
              </a:rPr>
              <a:t> </a:t>
            </a:r>
            <a:r>
              <a:rPr lang="en-US" sz="2800" spc="-10" dirty="0">
                <a:solidFill>
                  <a:srgbClr val="404040"/>
                </a:solidFill>
                <a:latin typeface="Calibri"/>
                <a:cs typeface="Calibri"/>
              </a:rPr>
              <a:t>Amrisha Minocha</a:t>
            </a:r>
            <a:endParaRPr sz="2800" dirty="0">
              <a:latin typeface="Calibri"/>
              <a:cs typeface="Calibri"/>
            </a:endParaRPr>
          </a:p>
        </p:txBody>
      </p:sp>
      <p:pic>
        <p:nvPicPr>
          <p:cNvPr id="4" name="object 4"/>
          <p:cNvPicPr/>
          <p:nvPr/>
        </p:nvPicPr>
        <p:blipFill>
          <a:blip r:embed="rId2" cstate="print"/>
          <a:stretch>
            <a:fillRect/>
          </a:stretch>
        </p:blipFill>
        <p:spPr>
          <a:xfrm>
            <a:off x="4901184" y="0"/>
            <a:ext cx="2773680" cy="11551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Foundation of Group </a:t>
            </a:r>
            <a:r>
              <a:rPr lang="en-IN" sz="4300" u="sng" spc="-85" dirty="0" err="1">
                <a:uFill>
                  <a:solidFill>
                    <a:srgbClr val="404040"/>
                  </a:solidFill>
                </a:uFill>
                <a:latin typeface="Calibri Light"/>
                <a:cs typeface="Calibri Light"/>
              </a:rPr>
              <a:t>Behavior</a:t>
            </a:r>
            <a:endParaRPr sz="4300" dirty="0">
              <a:latin typeface="Calibri Light"/>
              <a:cs typeface="Calibri Light"/>
            </a:endParaRPr>
          </a:p>
        </p:txBody>
      </p:sp>
      <p:sp>
        <p:nvSpPr>
          <p:cNvPr id="4" name="object 4"/>
          <p:cNvSpPr txBox="1"/>
          <p:nvPr/>
        </p:nvSpPr>
        <p:spPr>
          <a:xfrm>
            <a:off x="273685" y="1981200"/>
            <a:ext cx="11644630" cy="3029676"/>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Group behavior is a fundamental aspect of organizational life, shaping how individuals interact, collaborate, and achieve common goals within teams. Understanding the foundations of group behavior is essential for leaders and team members alike to navigate the complexities of group dynamics effectively. The key foundations of group behavior, including group formation, structure, norms, cohesion, and communication, and their impact on team performance and effectiveness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Foundation of Group </a:t>
            </a:r>
            <a:r>
              <a:rPr lang="en-IN" sz="4300" u="sng" spc="-85" dirty="0" err="1">
                <a:uFill>
                  <a:solidFill>
                    <a:srgbClr val="404040"/>
                  </a:solidFill>
                </a:uFill>
                <a:latin typeface="Calibri Light"/>
                <a:cs typeface="Calibri Light"/>
              </a:rPr>
              <a:t>Behavior</a:t>
            </a:r>
            <a:endParaRPr sz="4300" dirty="0">
              <a:latin typeface="Calibri Light"/>
              <a:cs typeface="Calibri Light"/>
            </a:endParaRPr>
          </a:p>
        </p:txBody>
      </p:sp>
      <p:sp>
        <p:nvSpPr>
          <p:cNvPr id="4" name="object 4"/>
          <p:cNvSpPr txBox="1"/>
          <p:nvPr/>
        </p:nvSpPr>
        <p:spPr>
          <a:xfrm>
            <a:off x="273685" y="1981200"/>
            <a:ext cx="11644630" cy="259878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Group Formation: Groups typically form in organizations for various reasons, such as accomplishing specific tasks, solving problems, or fulfilling social needs. Group formation involves the coming together of individuals who share common goals, interests, or identities and are motivated to collaborate towards achieving them. Factors that influence group formation include shared objectives, complementary skills and expertise, and interpersonal compatibility among group members.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567616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Foundation of Group </a:t>
            </a:r>
            <a:r>
              <a:rPr lang="en-IN" sz="4300" u="sng" spc="-85" dirty="0" err="1">
                <a:uFill>
                  <a:solidFill>
                    <a:srgbClr val="404040"/>
                  </a:solidFill>
                </a:uFill>
                <a:latin typeface="Calibri Light"/>
                <a:cs typeface="Calibri Light"/>
              </a:rPr>
              <a:t>Behavior</a:t>
            </a:r>
            <a:endParaRPr sz="4300" dirty="0">
              <a:latin typeface="Calibri Light"/>
              <a:cs typeface="Calibri Light"/>
            </a:endParaRPr>
          </a:p>
        </p:txBody>
      </p:sp>
      <p:sp>
        <p:nvSpPr>
          <p:cNvPr id="4" name="object 4"/>
          <p:cNvSpPr txBox="1"/>
          <p:nvPr/>
        </p:nvSpPr>
        <p:spPr>
          <a:xfrm>
            <a:off x="273685" y="1981200"/>
            <a:ext cx="11644630" cy="3460563"/>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Group Structure: Group structure refers to the formal and informal roles, relationships, and patterns of interaction that define the organization of the group. Formal roles, such as leader, facilitator, and member, are typically assigned based on authority, expertise, or responsibilities within the group. Informal roles, such as mediator, influencer, or gatekeeper, emerge spontaneously based on individuals' personalities, behaviors, and social influence within the group. Establishing clear roles and responsibilities helps to clarify expectations, promote accountability, and facilitate coordination and collaboration within the group.</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83713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Foundation of Group </a:t>
            </a:r>
            <a:r>
              <a:rPr lang="en-IN" sz="4300" u="sng" spc="-85" dirty="0" err="1">
                <a:uFill>
                  <a:solidFill>
                    <a:srgbClr val="404040"/>
                  </a:solidFill>
                </a:uFill>
                <a:latin typeface="Calibri Light"/>
                <a:cs typeface="Calibri Light"/>
              </a:rPr>
              <a:t>Behavior</a:t>
            </a:r>
            <a:endParaRPr sz="4300" dirty="0">
              <a:latin typeface="Calibri Light"/>
              <a:cs typeface="Calibri Light"/>
            </a:endParaRPr>
          </a:p>
        </p:txBody>
      </p:sp>
      <p:sp>
        <p:nvSpPr>
          <p:cNvPr id="4" name="object 4"/>
          <p:cNvSpPr txBox="1"/>
          <p:nvPr/>
        </p:nvSpPr>
        <p:spPr>
          <a:xfrm>
            <a:off x="273685" y="1981200"/>
            <a:ext cx="11644630" cy="3029676"/>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Group Norms: Group norms are shared rules, expectations, and standards of behavior that guide the actions and interactions of group members. Norms can be explicit or implicit and may govern various aspects of group behavior, such as communication styles, decision-making processes, and work habits. Norms develop over time through socialization and interaction among group members and play a crucial role in shaping group dynamics and maintaining cohesion and stability within the group.</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1590902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Foundation of Group </a:t>
            </a:r>
            <a:r>
              <a:rPr lang="en-IN" sz="4300" u="sng" spc="-85" dirty="0" err="1">
                <a:uFill>
                  <a:solidFill>
                    <a:srgbClr val="404040"/>
                  </a:solidFill>
                </a:uFill>
                <a:latin typeface="Calibri Light"/>
                <a:cs typeface="Calibri Light"/>
              </a:rPr>
              <a:t>Behavior</a:t>
            </a:r>
            <a:endParaRPr sz="4300" dirty="0">
              <a:latin typeface="Calibri Light"/>
              <a:cs typeface="Calibri Light"/>
            </a:endParaRPr>
          </a:p>
        </p:txBody>
      </p:sp>
      <p:sp>
        <p:nvSpPr>
          <p:cNvPr id="4" name="object 4"/>
          <p:cNvSpPr txBox="1"/>
          <p:nvPr/>
        </p:nvSpPr>
        <p:spPr>
          <a:xfrm>
            <a:off x="273685" y="1981200"/>
            <a:ext cx="11644630" cy="259878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Group Cohesion: Group cohesion refers to the degree of unity, solidarity, and attachment among group members. Cohesive groups are characterized by strong interpersonal bonds, mutual trust and respect, and a sense of belonging and commitment to the group's goals and objectives. Cohesion enhances cooperation, collaboration, and communication within the group and contributes to higher levels of motivation, satisfaction, and performance among group members.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4049567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838200"/>
            <a:ext cx="6515100" cy="673902"/>
          </a:xfrm>
          <a:prstGeom prst="rect">
            <a:avLst/>
          </a:prstGeom>
        </p:spPr>
        <p:txBody>
          <a:bodyPr vert="horz" wrap="square" lIns="0" tIns="12065" rIns="0" bIns="0" rtlCol="0">
            <a:spAutoFit/>
          </a:bodyPr>
          <a:lstStyle/>
          <a:p>
            <a:pPr marL="12700">
              <a:lnSpc>
                <a:spcPct val="100000"/>
              </a:lnSpc>
              <a:spcBef>
                <a:spcPts val="95"/>
              </a:spcBef>
            </a:pPr>
            <a:r>
              <a:rPr lang="en-IN" sz="4300" u="sng" spc="-85" dirty="0">
                <a:uFill>
                  <a:solidFill>
                    <a:srgbClr val="404040"/>
                  </a:solidFill>
                </a:uFill>
                <a:latin typeface="Calibri Light"/>
                <a:cs typeface="Calibri Light"/>
              </a:rPr>
              <a:t>Foundation of Group </a:t>
            </a:r>
            <a:r>
              <a:rPr lang="en-IN" sz="4300" u="sng" spc="-85" dirty="0" err="1">
                <a:uFill>
                  <a:solidFill>
                    <a:srgbClr val="404040"/>
                  </a:solidFill>
                </a:uFill>
                <a:latin typeface="Calibri Light"/>
                <a:cs typeface="Calibri Light"/>
              </a:rPr>
              <a:t>Behavior</a:t>
            </a:r>
            <a:endParaRPr sz="4300" dirty="0">
              <a:latin typeface="Calibri Light"/>
              <a:cs typeface="Calibri Light"/>
            </a:endParaRPr>
          </a:p>
        </p:txBody>
      </p:sp>
      <p:sp>
        <p:nvSpPr>
          <p:cNvPr id="4" name="object 4"/>
          <p:cNvSpPr txBox="1"/>
          <p:nvPr/>
        </p:nvSpPr>
        <p:spPr>
          <a:xfrm>
            <a:off x="273685" y="1981200"/>
            <a:ext cx="11644630" cy="2598788"/>
          </a:xfrm>
          <a:prstGeom prst="rect">
            <a:avLst/>
          </a:prstGeom>
        </p:spPr>
        <p:txBody>
          <a:bodyPr vert="horz" wrap="square" lIns="0" tIns="13335" rIns="0" bIns="0" rtlCol="0">
            <a:spAutoFit/>
          </a:bodyPr>
          <a:lstStyle/>
          <a:p>
            <a:pPr marL="469900" indent="-457200" algn="just">
              <a:lnSpc>
                <a:spcPct val="100000"/>
              </a:lnSpc>
              <a:spcBef>
                <a:spcPts val="105"/>
              </a:spcBef>
              <a:buFont typeface="Wingdings" panose="05000000000000000000" pitchFamily="2" charset="2"/>
              <a:buChar char="Ø"/>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Group Communication: Group communication is the process of exchanging information, ideas, and feedback among group members to achieve common goals. Effective communication is essential for coordinating tasks, resolving conflicts, making decisions, and building relationships within the group. Factors that influence group communication include the clarity of messages, active listening, feedback mechanisms, and the use of appropriate communication channels and technologies.</a:t>
            </a:r>
            <a:endParaRPr sz="28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434191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114800" y="2840698"/>
            <a:ext cx="5638800" cy="1176604"/>
          </a:xfrm>
          <a:prstGeom prst="rect">
            <a:avLst/>
          </a:prstGeom>
        </p:spPr>
        <p:txBody>
          <a:bodyPr vert="horz" wrap="square" lIns="0" tIns="159385" rIns="0" bIns="0" rtlCol="0">
            <a:spAutoFit/>
          </a:bodyPr>
          <a:lstStyle/>
          <a:p>
            <a:pPr marL="12700" algn="just">
              <a:lnSpc>
                <a:spcPct val="100000"/>
              </a:lnSpc>
              <a:spcBef>
                <a:spcPts val="1255"/>
              </a:spcBef>
              <a:buClr>
                <a:srgbClr val="E38312"/>
              </a:buClr>
              <a:tabLst>
                <a:tab pos="585470" algn="l"/>
              </a:tabLst>
            </a:pPr>
            <a:r>
              <a:rPr lang="en-US" sz="6600" spc="-85" dirty="0">
                <a:solidFill>
                  <a:srgbClr val="404040"/>
                </a:solidFill>
                <a:uFill>
                  <a:solidFill>
                    <a:srgbClr val="404040"/>
                  </a:solidFill>
                </a:uFill>
                <a:latin typeface="Calibri Light"/>
                <a:ea typeface="+mj-ea"/>
                <a:cs typeface="Calibri Light"/>
              </a:rPr>
              <a:t>THANK YOU</a:t>
            </a:r>
          </a:p>
        </p:txBody>
      </p:sp>
      <p:pic>
        <p:nvPicPr>
          <p:cNvPr id="5" name="object 5"/>
          <p:cNvPicPr/>
          <p:nvPr/>
        </p:nvPicPr>
        <p:blipFill>
          <a:blip r:embed="rId2" cstate="print"/>
          <a:stretch>
            <a:fillRect/>
          </a:stretch>
        </p:blipFill>
        <p:spPr>
          <a:xfrm>
            <a:off x="9567924" y="435663"/>
            <a:ext cx="1886206" cy="527705"/>
          </a:xfrm>
          <a:prstGeom prst="rect">
            <a:avLst/>
          </a:prstGeom>
        </p:spPr>
      </p:pic>
    </p:spTree>
    <p:extLst>
      <p:ext uri="{BB962C8B-B14F-4D97-AF65-F5344CB8AC3E}">
        <p14:creationId xmlns:p14="http://schemas.microsoft.com/office/powerpoint/2010/main" val="2204633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997E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TotalTime>
  <Words>540</Words>
  <Application>Microsoft Office PowerPoint</Application>
  <PresentationFormat>Widescreen</PresentationFormat>
  <Paragraphs>21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Calibri Light</vt:lpstr>
      <vt:lpstr>Wingdings</vt:lpstr>
      <vt:lpstr>Office Theme</vt:lpstr>
      <vt:lpstr>Centre for Distance and Online Education</vt:lpstr>
      <vt:lpstr>Foundation of Group Behavior</vt:lpstr>
      <vt:lpstr>Foundation of Group Behavior</vt:lpstr>
      <vt:lpstr>Foundation of Group Behavior</vt:lpstr>
      <vt:lpstr>Foundation of Group Behavior</vt:lpstr>
      <vt:lpstr>Foundation of Group Behavior</vt:lpstr>
      <vt:lpstr>Foundation of Group Behavior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Kavita Arora</dc:creator>
  <cp:lastModifiedBy>Amrisha Minocha</cp:lastModifiedBy>
  <cp:revision>79</cp:revision>
  <dcterms:created xsi:type="dcterms:W3CDTF">2024-05-31T04:15:45Z</dcterms:created>
  <dcterms:modified xsi:type="dcterms:W3CDTF">2024-06-13T09:08:28Z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2024-02-13T00:00:00Z</vt:filetime>
  </property>
  <property fmtid="{D5CDD505-2E9C-101B-9397-08002B2CF9AE}" pid="3" name="Creator">
    <vt:lpwstr>Microsoft® PowerPoint® 2016</vt:lpwstr>
  </property>
  <property fmtid="{D5CDD505-2E9C-101B-9397-08002B2CF9AE}" pid="4" name="LastSaved">
    <vt:filetime>2024-05-31T00:00:00Z</vt:filetime>
  </property>
  <property fmtid="{D5CDD505-2E9C-101B-9397-08002B2CF9AE}" pid="5" name="Producer">
    <vt:lpwstr>Microsoft® PowerPoint® 2016</vt:lpwstr>
  </property>
</Properties>
</file>